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5" r:id="rId6"/>
    <p:sldId id="277" r:id="rId7"/>
    <p:sldId id="322" r:id="rId8"/>
    <p:sldId id="303" r:id="rId9"/>
    <p:sldId id="272" r:id="rId10"/>
    <p:sldId id="308" r:id="rId11"/>
    <p:sldId id="309" r:id="rId12"/>
    <p:sldId id="311" r:id="rId13"/>
    <p:sldId id="310" r:id="rId14"/>
    <p:sldId id="307" r:id="rId15"/>
    <p:sldId id="313" r:id="rId16"/>
    <p:sldId id="306" r:id="rId17"/>
    <p:sldId id="300" r:id="rId18"/>
    <p:sldId id="320" r:id="rId19"/>
    <p:sldId id="317" r:id="rId20"/>
    <p:sldId id="318" r:id="rId21"/>
    <p:sldId id="325" r:id="rId22"/>
    <p:sldId id="323" r:id="rId23"/>
    <p:sldId id="299" r:id="rId24"/>
  </p:sldIdLst>
  <p:sldSz cx="12192000" cy="6858000"/>
  <p:notesSz cx="6858000" cy="9144000"/>
  <p:embeddedFontLst>
    <p:embeddedFont>
      <p:font typeface="Adobe Heiti Std R" panose="020B0400000000000000" charset="-128"/>
      <p:regular r:id="rId27"/>
    </p:embeddedFont>
    <p:embeddedFont>
      <p:font typeface="Avenir Next LT Pro" panose="020B05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Speak Pro" panose="020B0504020101020102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DD5709-91A6-4902-BF14-285DF0B7914C}">
          <p14:sldIdLst>
            <p14:sldId id="257"/>
            <p14:sldId id="265"/>
            <p14:sldId id="277"/>
            <p14:sldId id="322"/>
            <p14:sldId id="303"/>
            <p14:sldId id="272"/>
            <p14:sldId id="308"/>
            <p14:sldId id="309"/>
            <p14:sldId id="311"/>
            <p14:sldId id="310"/>
            <p14:sldId id="307"/>
            <p14:sldId id="313"/>
            <p14:sldId id="306"/>
            <p14:sldId id="300"/>
            <p14:sldId id="320"/>
            <p14:sldId id="317"/>
            <p14:sldId id="318"/>
            <p14:sldId id="325"/>
            <p14:sldId id="323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B"/>
    <a:srgbClr val="F5E68B"/>
    <a:srgbClr val="E8E8F1"/>
    <a:srgbClr val="3A2C98"/>
    <a:srgbClr val="FFAE10"/>
    <a:srgbClr val="993365"/>
    <a:srgbClr val="804F8A"/>
    <a:srgbClr val="7F4F8B"/>
    <a:srgbClr val="5B5686"/>
    <a:srgbClr val="FBB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49" autoAdjust="0"/>
  </p:normalViewPr>
  <p:slideViewPr>
    <p:cSldViewPr snapToGrid="0">
      <p:cViewPr varScale="1">
        <p:scale>
          <a:sx n="91" d="100"/>
          <a:sy n="91" d="100"/>
        </p:scale>
        <p:origin x="1296" y="84"/>
      </p:cViewPr>
      <p:guideLst>
        <p:guide orient="horz" pos="935"/>
        <p:guide pos="3840"/>
      </p:guideLst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yne\Desktop\Victoria\Mini%20Project%202\Graph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ayne\Desktop\Victoria\Mini%20Project%202\Graph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Victoria\WA_Fn-UseC_-Telco-Customer-Chur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[WA_Fn-UseC_-Telco-Customer-Churn.xlsx]Demographic!PivotTable16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Demographic!$B$3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Demographic!$B$4:$B$6</c:f>
              <c:numCache>
                <c:formatCode>_-* #,##0_-;\-* #,##0_-;_-* "-"??_-;_-@_-</c:formatCode>
                <c:ptCount val="2"/>
                <c:pt idx="0">
                  <c:v>3488</c:v>
                </c:pt>
                <c:pt idx="1">
                  <c:v>3555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A-4585-AB28-37778E24AE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overlap val="100"/>
        <c:axId val="1062331120"/>
        <c:axId val="1062320304"/>
      </c:barChart>
      <c:catAx>
        <c:axId val="1062331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320304"/>
        <c:crosses val="autoZero"/>
        <c:auto val="1"/>
        <c:lblAlgn val="ctr"/>
        <c:lblOffset val="100"/>
        <c:noMultiLvlLbl val="0"/>
      </c:catAx>
      <c:valAx>
        <c:axId val="1062320304"/>
        <c:scaling>
          <c:orientation val="minMax"/>
          <c:min val="0"/>
        </c:scaling>
        <c:delete val="1"/>
        <c:axPos val="b"/>
        <c:numFmt formatCode="_-* #,##0_-;\-* #,##0_-;_-* &quot;-&quot;??_-;_-@_-" sourceLinked="1"/>
        <c:majorTickMark val="none"/>
        <c:minorTickMark val="none"/>
        <c:tickLblPos val="nextTo"/>
        <c:crossAx val="106233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075382526828828E-2"/>
          <c:y val="4.1679719549489076E-2"/>
          <c:w val="0.84887759092813619"/>
          <c:h val="0.7403765076348694"/>
        </c:manualLayout>
      </c:layout>
      <c:areaChart>
        <c:grouping val="standard"/>
        <c:varyColors val="0"/>
        <c:ser>
          <c:idx val="2"/>
          <c:order val="2"/>
          <c:tx>
            <c:strRef>
              <c:f>Sheet5!$D$70</c:f>
              <c:strCache>
                <c:ptCount val="1"/>
                <c:pt idx="0">
                  <c:v>Population Sample</c:v>
                </c:pt>
              </c:strCache>
            </c:strRef>
          </c:tx>
          <c:spPr>
            <a:solidFill>
              <a:schemeClr val="accent1">
                <a:alpha val="37000"/>
              </a:schemeClr>
            </a:solidFill>
            <a:ln>
              <a:noFill/>
            </a:ln>
            <a:effectLst/>
          </c:spPr>
          <c:cat>
            <c:strRef>
              <c:f>Sheet5!$A$71:$A$81</c:f>
              <c:strCache>
                <c:ptCount val="11"/>
                <c:pt idx="0">
                  <c:v>10-20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</c:strCache>
            </c:strRef>
          </c:cat>
          <c:val>
            <c:numRef>
              <c:f>Sheet5!$D$71:$D$81</c:f>
              <c:numCache>
                <c:formatCode>General</c:formatCode>
                <c:ptCount val="11"/>
                <c:pt idx="0">
                  <c:v>613</c:v>
                </c:pt>
                <c:pt idx="1">
                  <c:v>1040</c:v>
                </c:pt>
                <c:pt idx="2">
                  <c:v>184</c:v>
                </c:pt>
                <c:pt idx="3">
                  <c:v>457</c:v>
                </c:pt>
                <c:pt idx="4">
                  <c:v>613</c:v>
                </c:pt>
                <c:pt idx="5">
                  <c:v>545</c:v>
                </c:pt>
                <c:pt idx="6">
                  <c:v>914</c:v>
                </c:pt>
                <c:pt idx="7">
                  <c:v>933</c:v>
                </c:pt>
                <c:pt idx="8">
                  <c:v>836</c:v>
                </c:pt>
                <c:pt idx="9">
                  <c:v>689</c:v>
                </c:pt>
                <c:pt idx="1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E3-4EBA-A86E-C5A21B4FA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5626864"/>
        <c:axId val="685630144"/>
      </c:areaChart>
      <c:barChart>
        <c:barDir val="col"/>
        <c:grouping val="percentStacked"/>
        <c:varyColors val="0"/>
        <c:ser>
          <c:idx val="0"/>
          <c:order val="0"/>
          <c:tx>
            <c:strRef>
              <c:f>Sheet5!$B$70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Sheet5!$A$71:$A$81</c:f>
              <c:strCache>
                <c:ptCount val="11"/>
                <c:pt idx="0">
                  <c:v>10-20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</c:strCache>
            </c:strRef>
          </c:cat>
          <c:val>
            <c:numRef>
              <c:f>Sheet5!$B$71:$B$81</c:f>
              <c:numCache>
                <c:formatCode>0%</c:formatCode>
                <c:ptCount val="11"/>
                <c:pt idx="0">
                  <c:v>8.9722675367047311E-2</c:v>
                </c:pt>
                <c:pt idx="1">
                  <c:v>0.10288461538461538</c:v>
                </c:pt>
                <c:pt idx="2">
                  <c:v>0.27717391304347827</c:v>
                </c:pt>
                <c:pt idx="3">
                  <c:v>0.32385120350109409</c:v>
                </c:pt>
                <c:pt idx="4">
                  <c:v>0.20880913539967375</c:v>
                </c:pt>
                <c:pt idx="5">
                  <c:v>0.19449541284403671</c:v>
                </c:pt>
                <c:pt idx="6">
                  <c:v>0.39824945295404812</c:v>
                </c:pt>
                <c:pt idx="7">
                  <c:v>0.3612004287245445</c:v>
                </c:pt>
                <c:pt idx="8">
                  <c:v>0.37799043062200954</c:v>
                </c:pt>
                <c:pt idx="9">
                  <c:v>0.32946298984034833</c:v>
                </c:pt>
                <c:pt idx="10">
                  <c:v>0.13698630136986301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E3-4EBA-A86E-C5A21B4FA400}"/>
            </c:ext>
          </c:extLst>
        </c:ser>
        <c:ser>
          <c:idx val="1"/>
          <c:order val="1"/>
          <c:tx>
            <c:strRef>
              <c:f>Sheet5!$C$70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Sheet5!$A$71:$A$81</c:f>
              <c:strCache>
                <c:ptCount val="11"/>
                <c:pt idx="0">
                  <c:v>10-20</c:v>
                </c:pt>
                <c:pt idx="1">
                  <c:v>20-30</c:v>
                </c:pt>
                <c:pt idx="2">
                  <c:v>30-40</c:v>
                </c:pt>
                <c:pt idx="3">
                  <c:v>40-50</c:v>
                </c:pt>
                <c:pt idx="4">
                  <c:v>50-60</c:v>
                </c:pt>
                <c:pt idx="5">
                  <c:v>60-70</c:v>
                </c:pt>
                <c:pt idx="6">
                  <c:v>70-80</c:v>
                </c:pt>
                <c:pt idx="7">
                  <c:v>80-90</c:v>
                </c:pt>
                <c:pt idx="8">
                  <c:v>90-100</c:v>
                </c:pt>
                <c:pt idx="9">
                  <c:v>100-110</c:v>
                </c:pt>
                <c:pt idx="10">
                  <c:v>110-120</c:v>
                </c:pt>
              </c:strCache>
            </c:strRef>
          </c:cat>
          <c:val>
            <c:numRef>
              <c:f>Sheet5!$C$71:$C$81</c:f>
              <c:numCache>
                <c:formatCode>0%</c:formatCode>
                <c:ptCount val="11"/>
                <c:pt idx="0">
                  <c:v>0.91027732463295274</c:v>
                </c:pt>
                <c:pt idx="1">
                  <c:v>0.89711538461538465</c:v>
                </c:pt>
                <c:pt idx="2">
                  <c:v>0.72282608695652173</c:v>
                </c:pt>
                <c:pt idx="3">
                  <c:v>0.67614879649890591</c:v>
                </c:pt>
                <c:pt idx="4">
                  <c:v>0.79119086460032628</c:v>
                </c:pt>
                <c:pt idx="5">
                  <c:v>0.80550458715596329</c:v>
                </c:pt>
                <c:pt idx="6">
                  <c:v>0.60175054704595188</c:v>
                </c:pt>
                <c:pt idx="7">
                  <c:v>0.6387995712754555</c:v>
                </c:pt>
                <c:pt idx="8">
                  <c:v>0.62200956937799046</c:v>
                </c:pt>
                <c:pt idx="9">
                  <c:v>0.67053701015965161</c:v>
                </c:pt>
                <c:pt idx="10">
                  <c:v>0.86301369863013699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3-4EBA-A86E-C5A21B4FA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685638672"/>
        <c:axId val="685636704"/>
      </c:barChart>
      <c:catAx>
        <c:axId val="68563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36704"/>
        <c:crosses val="autoZero"/>
        <c:auto val="1"/>
        <c:lblAlgn val="ctr"/>
        <c:lblOffset val="100"/>
        <c:noMultiLvlLbl val="0"/>
      </c:catAx>
      <c:valAx>
        <c:axId val="6856367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38672"/>
        <c:crosses val="autoZero"/>
        <c:crossBetween val="between"/>
      </c:valAx>
      <c:valAx>
        <c:axId val="6856301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26864"/>
        <c:crosses val="max"/>
        <c:crossBetween val="between"/>
      </c:valAx>
      <c:catAx>
        <c:axId val="6856268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85630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19859779769792"/>
          <c:y val="0.91152337968893415"/>
          <c:w val="0.30008356921055424"/>
          <c:h val="6.12963377340195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[WA_Fn-UseC_-Telco-Customer-Churn.xlsx]Manage Services Usage!PivotTable9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'Manage Services Usage'!$B$3:$B$4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Usage'!$A$5:$A$8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Usage'!$B$5:$B$8</c:f>
              <c:numCache>
                <c:formatCode>0%</c:formatCode>
                <c:ptCount val="3"/>
                <c:pt idx="0">
                  <c:v>0.60872374798061391</c:v>
                </c:pt>
                <c:pt idx="1">
                  <c:v>0.92595019659239841</c:v>
                </c:pt>
                <c:pt idx="2">
                  <c:v>0.77497935590421141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A8-45A1-A5C0-7F0F0433D3A3}"/>
            </c:ext>
          </c:extLst>
        </c:ser>
        <c:ser>
          <c:idx val="1"/>
          <c:order val="1"/>
          <c:tx>
            <c:strRef>
              <c:f>'Manage Services Usage'!$C$3:$C$4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Usage'!$A$5:$A$8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Usage'!$C$5:$C$8</c:f>
              <c:numCache>
                <c:formatCode>0%</c:formatCode>
                <c:ptCount val="3"/>
                <c:pt idx="0">
                  <c:v>0.39127625201938609</c:v>
                </c:pt>
                <c:pt idx="1">
                  <c:v>7.4049803407601575E-2</c:v>
                </c:pt>
                <c:pt idx="2">
                  <c:v>0.22502064409578859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A8-45A1-A5C0-7F0F0433D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30639912"/>
        <c:axId val="530645488"/>
      </c:barChart>
      <c:catAx>
        <c:axId val="530639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645488"/>
        <c:crosses val="autoZero"/>
        <c:auto val="1"/>
        <c:lblAlgn val="ctr"/>
        <c:lblOffset val="100"/>
        <c:noMultiLvlLbl val="0"/>
      </c:catAx>
      <c:valAx>
        <c:axId val="5306454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30639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[WA_Fn-UseC_-Telco-Customer-Churn.xlsx]Manage Services Usage!PivotTable10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'Manage Services Usage'!$B$11:$B$12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Usage'!$A$13:$A$16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Usage'!$B$13:$B$16</c:f>
              <c:numCache>
                <c:formatCode>0%</c:formatCode>
                <c:ptCount val="3"/>
                <c:pt idx="0">
                  <c:v>0.60071243523316065</c:v>
                </c:pt>
                <c:pt idx="1">
                  <c:v>0.92595019659239841</c:v>
                </c:pt>
                <c:pt idx="2">
                  <c:v>0.78468505557842738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0F-46F2-8DF8-1C051ED0046A}"/>
            </c:ext>
          </c:extLst>
        </c:ser>
        <c:ser>
          <c:idx val="1"/>
          <c:order val="1"/>
          <c:tx>
            <c:strRef>
              <c:f>'Manage Services Usage'!$C$11:$C$12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Usage'!$A$13:$A$16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Usage'!$C$13:$C$16</c:f>
              <c:numCache>
                <c:formatCode>0%</c:formatCode>
                <c:ptCount val="3"/>
                <c:pt idx="0">
                  <c:v>0.39928756476683935</c:v>
                </c:pt>
                <c:pt idx="1">
                  <c:v>7.4049803407601575E-2</c:v>
                </c:pt>
                <c:pt idx="2">
                  <c:v>0.21531494442157267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0F-46F2-8DF8-1C051ED00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79088904"/>
        <c:axId val="579083656"/>
      </c:barChart>
      <c:catAx>
        <c:axId val="579088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083656"/>
        <c:crosses val="autoZero"/>
        <c:auto val="1"/>
        <c:lblAlgn val="ctr"/>
        <c:lblOffset val="100"/>
        <c:noMultiLvlLbl val="0"/>
      </c:catAx>
      <c:valAx>
        <c:axId val="57908365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79088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[WA_Fn-UseC_-Telco-Customer-Churn.xlsx]Manage Services Usage!PivotTable11</c:name>
    <c:fmtId val="2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'Manage Services Usage'!$B$19:$B$20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Usage'!$A$21:$A$24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Usage'!$B$21:$B$24</c:f>
              <c:numCache>
                <c:formatCode>0%</c:formatCode>
                <c:ptCount val="3"/>
                <c:pt idx="0">
                  <c:v>0.58233276157804459</c:v>
                </c:pt>
                <c:pt idx="1">
                  <c:v>0.92595019659239841</c:v>
                </c:pt>
                <c:pt idx="2">
                  <c:v>0.85388806339772161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C-4A74-A282-DB87BB18EB64}"/>
            </c:ext>
          </c:extLst>
        </c:ser>
        <c:ser>
          <c:idx val="1"/>
          <c:order val="1"/>
          <c:tx>
            <c:strRef>
              <c:f>'Manage Services Usage'!$C$19:$C$20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Usage'!$A$21:$A$24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Usage'!$C$21:$C$24</c:f>
              <c:numCache>
                <c:formatCode>0%</c:formatCode>
                <c:ptCount val="3"/>
                <c:pt idx="0">
                  <c:v>0.41766723842195541</c:v>
                </c:pt>
                <c:pt idx="1">
                  <c:v>7.4049803407601575E-2</c:v>
                </c:pt>
                <c:pt idx="2">
                  <c:v>0.14611193660227836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C-4A74-A282-DB87BB18E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43524384"/>
        <c:axId val="643523072"/>
      </c:barChart>
      <c:catAx>
        <c:axId val="643524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523072"/>
        <c:crosses val="autoZero"/>
        <c:auto val="1"/>
        <c:lblAlgn val="ctr"/>
        <c:lblOffset val="100"/>
        <c:noMultiLvlLbl val="0"/>
      </c:catAx>
      <c:valAx>
        <c:axId val="64352307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64352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[WA_Fn-UseC_-Telco-Customer-Churn.xlsx]Manage Services Usage!PivotTable13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'Manage Services Usage'!$B$43:$B$44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Usage'!$A$45:$A$48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Usage'!$B$45:$B$48</c:f>
              <c:numCache>
                <c:formatCode>0%</c:formatCode>
                <c:ptCount val="3"/>
                <c:pt idx="0">
                  <c:v>0.58364526346098478</c:v>
                </c:pt>
                <c:pt idx="1">
                  <c:v>0.92595019659239841</c:v>
                </c:pt>
                <c:pt idx="2">
                  <c:v>0.84833659491193736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1F-4D54-9D5C-35B1E67A04CB}"/>
            </c:ext>
          </c:extLst>
        </c:ser>
        <c:ser>
          <c:idx val="1"/>
          <c:order val="1"/>
          <c:tx>
            <c:strRef>
              <c:f>'Manage Services Usage'!$C$43:$C$44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'Manage Services Usage'!$A$45:$A$48</c:f>
              <c:strCache>
                <c:ptCount val="3"/>
                <c:pt idx="0">
                  <c:v>No</c:v>
                </c:pt>
                <c:pt idx="1">
                  <c:v>No internet service</c:v>
                </c:pt>
                <c:pt idx="2">
                  <c:v>Yes</c:v>
                </c:pt>
              </c:strCache>
            </c:strRef>
          </c:cat>
          <c:val>
            <c:numRef>
              <c:f>'Manage Services Usage'!$C$45:$C$48</c:f>
              <c:numCache>
                <c:formatCode>0%</c:formatCode>
                <c:ptCount val="3"/>
                <c:pt idx="0">
                  <c:v>0.41635473653901528</c:v>
                </c:pt>
                <c:pt idx="1">
                  <c:v>7.4049803407601575E-2</c:v>
                </c:pt>
                <c:pt idx="2">
                  <c:v>0.15166340508806261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1F-4D54-9D5C-35B1E67A0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33446648"/>
        <c:axId val="633447304"/>
      </c:barChart>
      <c:catAx>
        <c:axId val="633446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447304"/>
        <c:crosses val="autoZero"/>
        <c:auto val="1"/>
        <c:lblAlgn val="ctr"/>
        <c:lblOffset val="100"/>
        <c:noMultiLvlLbl val="0"/>
      </c:catAx>
      <c:valAx>
        <c:axId val="63344730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633446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[WA_Fn-UseC_-Telco-Customer-Churn.xlsx]Attributes!PivotTable1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Attributes!$B$3:$B$4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Attributes!$A$5:$A$8</c:f>
              <c:strCache>
                <c:ptCount val="3"/>
                <c:pt idx="0">
                  <c:v>No Multiple Lines</c:v>
                </c:pt>
                <c:pt idx="1">
                  <c:v>No phone service</c:v>
                </c:pt>
                <c:pt idx="2">
                  <c:v>Multiple Lines</c:v>
                </c:pt>
              </c:strCache>
            </c:strRef>
          </c:cat>
          <c:val>
            <c:numRef>
              <c:f>Attributes!$B$5:$B$8</c:f>
              <c:numCache>
                <c:formatCode>0%</c:formatCode>
                <c:ptCount val="3"/>
                <c:pt idx="0">
                  <c:v>0.74955752212389382</c:v>
                </c:pt>
                <c:pt idx="1">
                  <c:v>0.75073313782991202</c:v>
                </c:pt>
                <c:pt idx="2">
                  <c:v>0.71390104341972405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2-4458-BEF6-539F6DF911B3}"/>
            </c:ext>
          </c:extLst>
        </c:ser>
        <c:ser>
          <c:idx val="1"/>
          <c:order val="1"/>
          <c:tx>
            <c:strRef>
              <c:f>Attributes!$C$3:$C$4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Attributes!$A$5:$A$8</c:f>
              <c:strCache>
                <c:ptCount val="3"/>
                <c:pt idx="0">
                  <c:v>No Multiple Lines</c:v>
                </c:pt>
                <c:pt idx="1">
                  <c:v>No phone service</c:v>
                </c:pt>
                <c:pt idx="2">
                  <c:v>Multiple Lines</c:v>
                </c:pt>
              </c:strCache>
            </c:strRef>
          </c:cat>
          <c:val>
            <c:numRef>
              <c:f>Attributes!$C$5:$C$8</c:f>
              <c:numCache>
                <c:formatCode>0%</c:formatCode>
                <c:ptCount val="3"/>
                <c:pt idx="0">
                  <c:v>0.25044247787610618</c:v>
                </c:pt>
                <c:pt idx="1">
                  <c:v>0.24926686217008798</c:v>
                </c:pt>
                <c:pt idx="2">
                  <c:v>0.28609895658027601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2-4458-BEF6-539F6DF911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100"/>
        <c:axId val="626661912"/>
        <c:axId val="458956640"/>
      </c:barChart>
      <c:catAx>
        <c:axId val="626661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956640"/>
        <c:crosses val="autoZero"/>
        <c:auto val="1"/>
        <c:lblAlgn val="ctr"/>
        <c:lblOffset val="100"/>
        <c:noMultiLvlLbl val="0"/>
      </c:catAx>
      <c:valAx>
        <c:axId val="458956640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626661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[WA_Fn-UseC_-Telco-Customer-Churn.xlsx]Attributes!PivotTable3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Attributes!$B$20:$B$21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Attributes!$A$22:$A$25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 Internet</c:v>
                </c:pt>
              </c:strCache>
            </c:strRef>
          </c:cat>
          <c:val>
            <c:numRef>
              <c:f>Attributes!$B$22:$B$25</c:f>
              <c:numCache>
                <c:formatCode>0%</c:formatCode>
                <c:ptCount val="3"/>
                <c:pt idx="0">
                  <c:v>0.81040892193308545</c:v>
                </c:pt>
                <c:pt idx="1">
                  <c:v>0.58107235142118863</c:v>
                </c:pt>
                <c:pt idx="2">
                  <c:v>0.92595019659239841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AA-4BE2-979E-1646200264A3}"/>
            </c:ext>
          </c:extLst>
        </c:ser>
        <c:ser>
          <c:idx val="1"/>
          <c:order val="1"/>
          <c:tx>
            <c:strRef>
              <c:f>Attributes!$C$20:$C$21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Attributes!$A$22:$A$25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 Internet</c:v>
                </c:pt>
              </c:strCache>
            </c:strRef>
          </c:cat>
          <c:val>
            <c:numRef>
              <c:f>Attributes!$C$22:$C$25</c:f>
              <c:numCache>
                <c:formatCode>0%</c:formatCode>
                <c:ptCount val="3"/>
                <c:pt idx="0">
                  <c:v>0.1895910780669145</c:v>
                </c:pt>
                <c:pt idx="1">
                  <c:v>0.41892764857881137</c:v>
                </c:pt>
                <c:pt idx="2">
                  <c:v>7.4049803407601575E-2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AA-4BE2-979E-164620026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100"/>
        <c:axId val="578459880"/>
        <c:axId val="578457256"/>
      </c:barChart>
      <c:catAx>
        <c:axId val="578459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457256"/>
        <c:crosses val="autoZero"/>
        <c:auto val="1"/>
        <c:lblAlgn val="ctr"/>
        <c:lblOffset val="100"/>
        <c:noMultiLvlLbl val="0"/>
      </c:catAx>
      <c:valAx>
        <c:axId val="57845725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78459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Sheet1!$A$15:$A$27</c:f>
              <c:strCache>
                <c:ptCount val="13"/>
                <c:pt idx="0">
                  <c:v>Techsupport</c:v>
                </c:pt>
                <c:pt idx="1">
                  <c:v>Paperlessbilling</c:v>
                </c:pt>
                <c:pt idx="2">
                  <c:v>Onlinesecurity</c:v>
                </c:pt>
                <c:pt idx="3">
                  <c:v>Internetservice_Dsl</c:v>
                </c:pt>
                <c:pt idx="4">
                  <c:v>Contract_One Year</c:v>
                </c:pt>
                <c:pt idx="5">
                  <c:v>Internetservice_No</c:v>
                </c:pt>
                <c:pt idx="6">
                  <c:v>Paymentmethod_Electronic Check</c:v>
                </c:pt>
                <c:pt idx="7">
                  <c:v>Totalcharges</c:v>
                </c:pt>
                <c:pt idx="8">
                  <c:v>Monthlycharges</c:v>
                </c:pt>
                <c:pt idx="9">
                  <c:v>Internetservice_Fiber Optic</c:v>
                </c:pt>
                <c:pt idx="10">
                  <c:v>Contract_Two Year</c:v>
                </c:pt>
                <c:pt idx="11">
                  <c:v>Tenure</c:v>
                </c:pt>
                <c:pt idx="12">
                  <c:v>Contract_Month-To-Month’</c:v>
                </c:pt>
              </c:strCache>
            </c:strRef>
          </c:cat>
          <c:val>
            <c:numRef>
              <c:f>Sheet1!$B$15:$B$27</c:f>
              <c:numCache>
                <c:formatCode>_-* #,##0.000_-;\-* #,##0.000_-;_-* "-"??_-;_-@_-</c:formatCode>
                <c:ptCount val="13"/>
                <c:pt idx="0">
                  <c:v>1.5210130000000001E-2</c:v>
                </c:pt>
                <c:pt idx="1">
                  <c:v>1.536849E-2</c:v>
                </c:pt>
                <c:pt idx="2">
                  <c:v>1.696106E-2</c:v>
                </c:pt>
                <c:pt idx="3">
                  <c:v>1.755164E-2</c:v>
                </c:pt>
                <c:pt idx="4">
                  <c:v>3.5245560000000002E-2</c:v>
                </c:pt>
                <c:pt idx="5">
                  <c:v>5.2481590000000002E-2</c:v>
                </c:pt>
                <c:pt idx="6">
                  <c:v>5.4748289999999998E-2</c:v>
                </c:pt>
                <c:pt idx="7">
                  <c:v>7.9791260000000003E-2</c:v>
                </c:pt>
                <c:pt idx="8">
                  <c:v>8.3396700000000004E-2</c:v>
                </c:pt>
                <c:pt idx="9">
                  <c:v>9.1116080000000002E-2</c:v>
                </c:pt>
                <c:pt idx="10">
                  <c:v>0.11988670999999999</c:v>
                </c:pt>
                <c:pt idx="11">
                  <c:v>0.14154372000000001</c:v>
                </c:pt>
                <c:pt idx="12">
                  <c:v>0.21954098999999999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11-4059-AE50-AC4C911D5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94693976"/>
        <c:axId val="494694304"/>
      </c:barChart>
      <c:catAx>
        <c:axId val="494693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94304"/>
        <c:crosses val="autoZero"/>
        <c:auto val="1"/>
        <c:lblAlgn val="ctr"/>
        <c:lblOffset val="100"/>
        <c:noMultiLvlLbl val="0"/>
      </c:catAx>
      <c:valAx>
        <c:axId val="494694304"/>
        <c:scaling>
          <c:orientation val="minMax"/>
        </c:scaling>
        <c:delete val="0"/>
        <c:axPos val="b"/>
        <c:numFmt formatCode="_-* #,##0.000_-;\-* #,##0.00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93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DeviceProtection</c:v>
                </c:pt>
                <c:pt idx="1">
                  <c:v>Gender</c:v>
                </c:pt>
                <c:pt idx="2">
                  <c:v>Phoneservice</c:v>
                </c:pt>
                <c:pt idx="3">
                  <c:v>Paymentmethod_Mailed Check</c:v>
                </c:pt>
                <c:pt idx="4">
                  <c:v>Paymentmethod_Bank Transfer (Automatic)</c:v>
                </c:pt>
                <c:pt idx="5">
                  <c:v>Paymentmethod_Credit Card (Automatic)</c:v>
                </c:pt>
                <c:pt idx="6">
                  <c:v>Partner</c:v>
                </c:pt>
                <c:pt idx="7">
                  <c:v>Multiplelines</c:v>
                </c:pt>
                <c:pt idx="8">
                  <c:v>Onlinebackup</c:v>
                </c:pt>
                <c:pt idx="9">
                  <c:v>Seniorcitizen</c:v>
                </c:pt>
                <c:pt idx="10">
                  <c:v>Streamingtv</c:v>
                </c:pt>
                <c:pt idx="11">
                  <c:v>Streamingmovies</c:v>
                </c:pt>
                <c:pt idx="12">
                  <c:v>Dependents</c:v>
                </c:pt>
              </c:strCache>
            </c:strRef>
          </c:cat>
          <c:val>
            <c:numRef>
              <c:f>Sheet1!$B$2:$B$14</c:f>
              <c:numCache>
                <c:formatCode>_-* #,##0.000_-;\-* #,##0.000_-;_-* "-"??_-;_-@_-</c:formatCode>
                <c:ptCount val="13"/>
                <c:pt idx="0">
                  <c:v>2.3001900000000001E-3</c:v>
                </c:pt>
                <c:pt idx="1">
                  <c:v>2.7367099999999998E-3</c:v>
                </c:pt>
                <c:pt idx="2">
                  <c:v>2.82533E-3</c:v>
                </c:pt>
                <c:pt idx="3">
                  <c:v>3.10275E-3</c:v>
                </c:pt>
                <c:pt idx="4">
                  <c:v>3.2631299999999999E-3</c:v>
                </c:pt>
                <c:pt idx="5">
                  <c:v>3.4664100000000001E-3</c:v>
                </c:pt>
                <c:pt idx="6">
                  <c:v>3.74245E-3</c:v>
                </c:pt>
                <c:pt idx="7">
                  <c:v>4.4189499999999996E-3</c:v>
                </c:pt>
                <c:pt idx="8">
                  <c:v>4.8988599999999997E-3</c:v>
                </c:pt>
                <c:pt idx="9">
                  <c:v>5.07494E-3</c:v>
                </c:pt>
                <c:pt idx="10">
                  <c:v>6.3344500000000001E-3</c:v>
                </c:pt>
                <c:pt idx="11">
                  <c:v>7.07583E-3</c:v>
                </c:pt>
                <c:pt idx="12">
                  <c:v>7.9177999999999991E-3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97-4889-994F-34E3C7B50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94693976"/>
        <c:axId val="494694304"/>
      </c:barChart>
      <c:catAx>
        <c:axId val="494693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94304"/>
        <c:crosses val="autoZero"/>
        <c:auto val="1"/>
        <c:lblAlgn val="ctr"/>
        <c:lblOffset val="100"/>
        <c:noMultiLvlLbl val="0"/>
      </c:catAx>
      <c:valAx>
        <c:axId val="494694304"/>
        <c:scaling>
          <c:orientation val="minMax"/>
          <c:max val="0.25"/>
        </c:scaling>
        <c:delete val="0"/>
        <c:axPos val="b"/>
        <c:numFmt formatCode="_-* #,##0.000_-;\-* #,##0.00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939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[WA_Fn-UseC_-Telco-Customer-Churn.xlsx]Demographic!PivotTable19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Demographic!$B$32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Demographic!$A$33:$A$35</c:f>
              <c:strCache>
                <c:ptCount val="2"/>
                <c:pt idx="0">
                  <c:v>No Partner</c:v>
                </c:pt>
                <c:pt idx="1">
                  <c:v>Have Partner</c:v>
                </c:pt>
              </c:strCache>
            </c:strRef>
          </c:cat>
          <c:val>
            <c:numRef>
              <c:f>Demographic!$B$33:$B$35</c:f>
              <c:numCache>
                <c:formatCode>_-* #,##0_-;\-* #,##0_-;_-* "-"??_-;_-@_-</c:formatCode>
                <c:ptCount val="2"/>
                <c:pt idx="0">
                  <c:v>3641</c:v>
                </c:pt>
                <c:pt idx="1">
                  <c:v>3402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7A-4C8B-BF1C-C6EC4C53F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axId val="535748248"/>
        <c:axId val="535748576"/>
      </c:barChart>
      <c:catAx>
        <c:axId val="535748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748576"/>
        <c:crosses val="autoZero"/>
        <c:auto val="1"/>
        <c:lblAlgn val="ctr"/>
        <c:lblOffset val="100"/>
        <c:noMultiLvlLbl val="0"/>
      </c:catAx>
      <c:valAx>
        <c:axId val="535748576"/>
        <c:scaling>
          <c:orientation val="minMax"/>
          <c:min val="0"/>
        </c:scaling>
        <c:delete val="1"/>
        <c:axPos val="b"/>
        <c:numFmt formatCode="_-* #,##0_-;\-* #,##0_-;_-* &quot;-&quot;??_-;_-@_-" sourceLinked="1"/>
        <c:majorTickMark val="none"/>
        <c:minorTickMark val="none"/>
        <c:tickLblPos val="nextTo"/>
        <c:crossAx val="53574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[WA_Fn-UseC_-Telco-Customer-Churn.xlsx]Demographic!PivotTable18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Demographic!$B$19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0.15275357705324533"/>
                  <c:y val="-3.50215046745895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82-4F0A-8C92-A493E12596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Demographic!$A$20:$A$22</c:f>
              <c:strCache>
                <c:ptCount val="2"/>
                <c:pt idx="0">
                  <c:v>No</c:v>
                </c:pt>
                <c:pt idx="1">
                  <c:v>Senior Citizen</c:v>
                </c:pt>
              </c:strCache>
            </c:strRef>
          </c:cat>
          <c:val>
            <c:numRef>
              <c:f>Demographic!$B$20:$B$22</c:f>
              <c:numCache>
                <c:formatCode>_-* #,##0_-;\-* #,##0_-;_-* "-"??_-;_-@_-</c:formatCode>
                <c:ptCount val="2"/>
                <c:pt idx="0">
                  <c:v>5901</c:v>
                </c:pt>
                <c:pt idx="1">
                  <c:v>1142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2-4F0A-8C92-A493E12596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axId val="1109087568"/>
        <c:axId val="1109089232"/>
      </c:barChart>
      <c:catAx>
        <c:axId val="110908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089232"/>
        <c:crosses val="autoZero"/>
        <c:auto val="1"/>
        <c:lblAlgn val="ctr"/>
        <c:lblOffset val="100"/>
        <c:noMultiLvlLbl val="0"/>
      </c:catAx>
      <c:valAx>
        <c:axId val="1109089232"/>
        <c:scaling>
          <c:orientation val="minMax"/>
          <c:max val="6000"/>
          <c:min val="0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110908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[WA_Fn-UseC_-Telco-Customer-Churn.xlsx]Demographic!PivotTable20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5355583107149641"/>
          <c:y val="0.16513972293485724"/>
          <c:w val="0.52999464501537685"/>
          <c:h val="0.680767601701931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Demographic!$B$40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Demographic!$A$41:$A$43</c:f>
              <c:strCache>
                <c:ptCount val="2"/>
                <c:pt idx="0">
                  <c:v>No Dependents</c:v>
                </c:pt>
                <c:pt idx="1">
                  <c:v>Have Dependents</c:v>
                </c:pt>
              </c:strCache>
            </c:strRef>
          </c:cat>
          <c:val>
            <c:numRef>
              <c:f>Demographic!$B$41:$B$43</c:f>
              <c:numCache>
                <c:formatCode>_-* #,##0_-;\-* #,##0_-;_-* "-"??_-;_-@_-</c:formatCode>
                <c:ptCount val="2"/>
                <c:pt idx="0">
                  <c:v>4933</c:v>
                </c:pt>
                <c:pt idx="1">
                  <c:v>2110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09-4A13-9119-64588290C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axId val="628833784"/>
        <c:axId val="628836408"/>
      </c:barChart>
      <c:catAx>
        <c:axId val="628833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36408"/>
        <c:crosses val="autoZero"/>
        <c:auto val="1"/>
        <c:lblAlgn val="ctr"/>
        <c:lblOffset val="100"/>
        <c:noMultiLvlLbl val="0"/>
      </c:catAx>
      <c:valAx>
        <c:axId val="628836408"/>
        <c:scaling>
          <c:orientation val="minMax"/>
          <c:max val="5000"/>
        </c:scaling>
        <c:delete val="1"/>
        <c:axPos val="b"/>
        <c:numFmt formatCode="_-* #,##0_-;\-* #,##0_-;_-* &quot;-&quot;??_-;_-@_-" sourceLinked="1"/>
        <c:majorTickMark val="out"/>
        <c:minorTickMark val="none"/>
        <c:tickLblPos val="nextTo"/>
        <c:crossAx val="628833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[WA_Fn-UseC_-Telco-Customer-Churn.xlsx]Churn Rate!PivotTable7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7718374277446143E-3"/>
          <c:y val="0.1050644174485984"/>
          <c:w val="0.97611328628773542"/>
          <c:h val="0.7431758684589816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'Churn Rate'!$B$3:$B$4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'Churn Rate'!$A$5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'Churn Rate'!$B$5</c:f>
              <c:numCache>
                <c:formatCode>_-* #,##0_-;\-* #,##0_-;_-* "-"??_-;_-@_-</c:formatCode>
                <c:ptCount val="1"/>
                <c:pt idx="0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3-4DEF-934D-CC8014CB8280}"/>
            </c:ext>
          </c:extLst>
        </c:ser>
        <c:ser>
          <c:idx val="1"/>
          <c:order val="1"/>
          <c:tx>
            <c:strRef>
              <c:f>'Churn Rate'!$C$3:$C$4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'Churn Rate'!$A$5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'Churn Rate'!$C$5</c:f>
              <c:numCache>
                <c:formatCode>_-* #,##0_-;\-* #,##0_-;_-* "-"??_-;_-@_-</c:formatCode>
                <c:ptCount val="1"/>
                <c:pt idx="0">
                  <c:v>1869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783-4DEF-934D-CC8014CB82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588072944"/>
        <c:axId val="588071960"/>
      </c:barChart>
      <c:catAx>
        <c:axId val="588072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8071960"/>
        <c:crosses val="autoZero"/>
        <c:auto val="1"/>
        <c:lblAlgn val="ctr"/>
        <c:lblOffset val="100"/>
        <c:noMultiLvlLbl val="0"/>
      </c:catAx>
      <c:valAx>
        <c:axId val="5880719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8807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[WA_Fn-UseC_-Telco-Customer-Churn.xlsx]Churn Rate!PivotTable8</c:name>
    <c:fmtId val="22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'Churn Rate'!$B$14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A8-4DD3-8393-DBCDB73F0B89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8-4DD3-8393-DBCDB73F0B89}"/>
              </c:ext>
            </c:extLst>
          </c:dPt>
          <c:cat>
            <c:strRef>
              <c:f>'Churn Rate'!$A$15:$A$17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'Churn Rate'!$B$15:$B$17</c:f>
              <c:numCache>
                <c:formatCode>0.0%</c:formatCode>
                <c:ptCount val="2"/>
                <c:pt idx="0">
                  <c:v>0.73463012920630411</c:v>
                </c:pt>
                <c:pt idx="1">
                  <c:v>0.26536987079369589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A8-4DD3-8393-DBCDB73F0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[WA_Fn-UseC_-Telco-Customer-Churn.xlsx]Attributes!PivotTable4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498262735957568"/>
          <c:y val="8.0417836197174825E-2"/>
          <c:w val="0.75592563302163518"/>
          <c:h val="0.9144591839577598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Attributes!$B$29:$B$30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Attributes!$A$31:$A$34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Attributes!$B$31:$B$34</c:f>
              <c:numCache>
                <c:formatCode>0%</c:formatCode>
                <c:ptCount val="3"/>
                <c:pt idx="0">
                  <c:v>0.57290322580645159</c:v>
                </c:pt>
                <c:pt idx="1">
                  <c:v>0.88730482009504408</c:v>
                </c:pt>
                <c:pt idx="2">
                  <c:v>0.97168141592920354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13-47F7-9389-439D03416F1A}"/>
            </c:ext>
          </c:extLst>
        </c:ser>
        <c:ser>
          <c:idx val="1"/>
          <c:order val="1"/>
          <c:tx>
            <c:strRef>
              <c:f>Attributes!$C$29:$C$30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Attributes!$A$31:$A$34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Attributes!$C$31:$C$34</c:f>
              <c:numCache>
                <c:formatCode>0%</c:formatCode>
                <c:ptCount val="3"/>
                <c:pt idx="0">
                  <c:v>0.42709677419354841</c:v>
                </c:pt>
                <c:pt idx="1">
                  <c:v>0.11269517990495587</c:v>
                </c:pt>
                <c:pt idx="2">
                  <c:v>2.831858407079646E-2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13-47F7-9389-439D03416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100"/>
        <c:axId val="628843952"/>
        <c:axId val="628846248"/>
      </c:barChart>
      <c:catAx>
        <c:axId val="628843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46248"/>
        <c:crosses val="autoZero"/>
        <c:auto val="1"/>
        <c:lblAlgn val="ctr"/>
        <c:lblOffset val="100"/>
        <c:noMultiLvlLbl val="0"/>
      </c:catAx>
      <c:valAx>
        <c:axId val="628846248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628843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[WA_Fn-UseC_-Telco-Customer-Churn.xlsx]Attributes!PivotTable5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43938878922440838"/>
          <c:y val="6.2170013849182755E-2"/>
          <c:w val="0.52271369033683757"/>
          <c:h val="0.875659972301634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Attributes!$B$37:$B$38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Attributes!$A$39:$A$43</c:f>
              <c:strCache>
                <c:ptCount val="4"/>
                <c:pt idx="0">
                  <c:v>Bank transfer (automatic)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Attributes!$B$39:$B$43</c:f>
              <c:numCache>
                <c:formatCode>0%</c:formatCode>
                <c:ptCount val="4"/>
                <c:pt idx="0">
                  <c:v>0.83290155440414504</c:v>
                </c:pt>
                <c:pt idx="1">
                  <c:v>0.84756898817345594</c:v>
                </c:pt>
                <c:pt idx="2">
                  <c:v>0.54714587737843556</c:v>
                </c:pt>
                <c:pt idx="3">
                  <c:v>0.80893300248138955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4-47CE-977A-F6A2AE2F87E0}"/>
            </c:ext>
          </c:extLst>
        </c:ser>
        <c:ser>
          <c:idx val="1"/>
          <c:order val="1"/>
          <c:tx>
            <c:strRef>
              <c:f>Attributes!$C$37:$C$38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Attributes!$A$39:$A$43</c:f>
              <c:strCache>
                <c:ptCount val="4"/>
                <c:pt idx="0">
                  <c:v>Bank transfer (automatic)</c:v>
                </c:pt>
                <c:pt idx="1">
                  <c:v>Credit card (automatic)</c:v>
                </c:pt>
                <c:pt idx="2">
                  <c:v>Electronic check</c:v>
                </c:pt>
                <c:pt idx="3">
                  <c:v>Mailed check</c:v>
                </c:pt>
              </c:strCache>
            </c:strRef>
          </c:cat>
          <c:val>
            <c:numRef>
              <c:f>Attributes!$C$39:$C$43</c:f>
              <c:numCache>
                <c:formatCode>0%</c:formatCode>
                <c:ptCount val="4"/>
                <c:pt idx="0">
                  <c:v>0.16709844559585493</c:v>
                </c:pt>
                <c:pt idx="1">
                  <c:v>0.15243101182654403</c:v>
                </c:pt>
                <c:pt idx="2">
                  <c:v>0.45285412262156449</c:v>
                </c:pt>
                <c:pt idx="3">
                  <c:v>0.19106699751861042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04-47CE-977A-F6A2AE2F8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100"/>
        <c:axId val="542101584"/>
        <c:axId val="542102240"/>
      </c:barChart>
      <c:catAx>
        <c:axId val="542101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102240"/>
        <c:crosses val="autoZero"/>
        <c:auto val="1"/>
        <c:lblAlgn val="ctr"/>
        <c:lblOffset val="100"/>
        <c:noMultiLvlLbl val="0"/>
      </c:catAx>
      <c:valAx>
        <c:axId val="542102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421015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[WA_Fn-UseC_-Telco-Customer-Churn.xlsx]Sheet5!PivotTable15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672485833729288E-2"/>
          <c:y val="5.053400736125304E-2"/>
          <c:w val="0.94950331978622227"/>
          <c:h val="0.8475406722795467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Sheet5!$B$3:$B$4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Sheet5!$A$5:$A$17</c:f>
              <c:strCache>
                <c:ptCount val="12"/>
                <c:pt idx="0">
                  <c:v>0-5</c:v>
                </c:pt>
                <c:pt idx="1">
                  <c:v>6-11</c:v>
                </c:pt>
                <c:pt idx="2">
                  <c:v>12-17</c:v>
                </c:pt>
                <c:pt idx="3">
                  <c:v>18-23</c:v>
                </c:pt>
                <c:pt idx="4">
                  <c:v>24-29</c:v>
                </c:pt>
                <c:pt idx="5">
                  <c:v>30-35</c:v>
                </c:pt>
                <c:pt idx="6">
                  <c:v>36-41</c:v>
                </c:pt>
                <c:pt idx="7">
                  <c:v>42-47</c:v>
                </c:pt>
                <c:pt idx="8">
                  <c:v>48-53</c:v>
                </c:pt>
                <c:pt idx="9">
                  <c:v>54-59</c:v>
                </c:pt>
                <c:pt idx="10">
                  <c:v>60-65</c:v>
                </c:pt>
                <c:pt idx="11">
                  <c:v>66-72</c:v>
                </c:pt>
              </c:strCache>
            </c:strRef>
          </c:cat>
          <c:val>
            <c:numRef>
              <c:f>Sheet5!$B$5:$B$17</c:f>
              <c:numCache>
                <c:formatCode>0%</c:formatCode>
                <c:ptCount val="12"/>
                <c:pt idx="0">
                  <c:v>0.54266958424507661</c:v>
                </c:pt>
                <c:pt idx="1">
                  <c:v>0.3653295128939828</c:v>
                </c:pt>
                <c:pt idx="2">
                  <c:v>0.33626760563380281</c:v>
                </c:pt>
                <c:pt idx="3">
                  <c:v>0.24634655532359082</c:v>
                </c:pt>
                <c:pt idx="4">
                  <c:v>0.22295805739514349</c:v>
                </c:pt>
                <c:pt idx="5">
                  <c:v>0.21749408983451538</c:v>
                </c:pt>
                <c:pt idx="6">
                  <c:v>0.21703296703296704</c:v>
                </c:pt>
                <c:pt idx="7">
                  <c:v>0.17447916666666666</c:v>
                </c:pt>
                <c:pt idx="8">
                  <c:v>0.15384615384615385</c:v>
                </c:pt>
                <c:pt idx="9">
                  <c:v>0.14603960396039603</c:v>
                </c:pt>
                <c:pt idx="10">
                  <c:v>0.08</c:v>
                </c:pt>
                <c:pt idx="11">
                  <c:v>6.0987415295256538E-2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5-4E3D-BAC8-C5637D03EFB8}"/>
            </c:ext>
          </c:extLst>
        </c:ser>
        <c:ser>
          <c:idx val="1"/>
          <c:order val="1"/>
          <c:tx>
            <c:strRef>
              <c:f>Sheet5!$C$3:$C$4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Sheet5!$A$5:$A$17</c:f>
              <c:strCache>
                <c:ptCount val="12"/>
                <c:pt idx="0">
                  <c:v>0-5</c:v>
                </c:pt>
                <c:pt idx="1">
                  <c:v>6-11</c:v>
                </c:pt>
                <c:pt idx="2">
                  <c:v>12-17</c:v>
                </c:pt>
                <c:pt idx="3">
                  <c:v>18-23</c:v>
                </c:pt>
                <c:pt idx="4">
                  <c:v>24-29</c:v>
                </c:pt>
                <c:pt idx="5">
                  <c:v>30-35</c:v>
                </c:pt>
                <c:pt idx="6">
                  <c:v>36-41</c:v>
                </c:pt>
                <c:pt idx="7">
                  <c:v>42-47</c:v>
                </c:pt>
                <c:pt idx="8">
                  <c:v>48-53</c:v>
                </c:pt>
                <c:pt idx="9">
                  <c:v>54-59</c:v>
                </c:pt>
                <c:pt idx="10">
                  <c:v>60-65</c:v>
                </c:pt>
                <c:pt idx="11">
                  <c:v>66-72</c:v>
                </c:pt>
              </c:strCache>
            </c:strRef>
          </c:cat>
          <c:val>
            <c:numRef>
              <c:f>Sheet5!$C$5:$C$17</c:f>
              <c:numCache>
                <c:formatCode>0%</c:formatCode>
                <c:ptCount val="12"/>
                <c:pt idx="0">
                  <c:v>0.45733041575492339</c:v>
                </c:pt>
                <c:pt idx="1">
                  <c:v>0.63467048710601714</c:v>
                </c:pt>
                <c:pt idx="2">
                  <c:v>0.66373239436619713</c:v>
                </c:pt>
                <c:pt idx="3">
                  <c:v>0.75365344467640916</c:v>
                </c:pt>
                <c:pt idx="4">
                  <c:v>0.77704194260485648</c:v>
                </c:pt>
                <c:pt idx="5">
                  <c:v>0.78250591016548465</c:v>
                </c:pt>
                <c:pt idx="6">
                  <c:v>0.78296703296703296</c:v>
                </c:pt>
                <c:pt idx="7">
                  <c:v>0.82552083333333337</c:v>
                </c:pt>
                <c:pt idx="8">
                  <c:v>0.84615384615384615</c:v>
                </c:pt>
                <c:pt idx="9">
                  <c:v>0.85396039603960394</c:v>
                </c:pt>
                <c:pt idx="10">
                  <c:v>0.92</c:v>
                </c:pt>
                <c:pt idx="11">
                  <c:v>0.93901258470474347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5-4E3D-BAC8-C5637D03E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634218304"/>
        <c:axId val="634223552"/>
      </c:barChart>
      <c:catAx>
        <c:axId val="63421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223552"/>
        <c:crosses val="autoZero"/>
        <c:auto val="1"/>
        <c:lblAlgn val="ctr"/>
        <c:lblOffset val="100"/>
        <c:noMultiLvlLbl val="0"/>
      </c:catAx>
      <c:valAx>
        <c:axId val="6342235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34218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10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29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6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02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22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3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72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75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46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6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4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1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42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5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2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95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2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4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0059C-286A-4237-B1A4-72385CA912BA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BC365-3CBA-4E2B-BB1C-5F47A0422539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4DC9-B316-48D0-81C3-26A055F66EFC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2CB5-F142-4DEE-89C5-944BA2291B14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41D8F-6C94-44F8-BE20-5A3B1F6DD068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ACD3-F660-419D-B9DB-4A11E909E67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7C0BE-012C-4F17-8FA5-E0CA98BF6967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535C0-F3DF-455A-87B8-7363F25EF7E0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343A-BEC2-41FE-BE17-E32C173EEE7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9956-3FE9-4342-85D5-93467C346C51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A16AE-DF67-476F-8792-9B8E71111F64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369-8EFE-40C0-BA5A-3B9A30ABE15A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E576-E1EB-403E-B2A6-427DB59C156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AC2C-5256-4B25-8567-B326DAF6A53D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74D2-53D4-4236-8328-D1ABFCDFDBC7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24E3-F602-4190-8E84-47E762145EB8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07D53-FAFB-4DB3-B7FA-1DACEB39CD13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7341-09C7-4DBE-A83A-53E4F6C224C6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FCB1-4389-4EB6-B119-DD516BFE27C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B9E2-D72F-4B37-87D3-4FC67C567D30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71EC-F561-44E5-BE61-17520AF70F70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C6D9-90EA-4B00-A752-12CFD9E505D1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C09A-7B4C-422F-962A-31BC61F30D0A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ABBC5-7643-41AC-A883-F4DE73F8416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FB90-FF64-42A6-B661-1BDEC3BF95A5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4500-0D62-4A4D-B638-677F17855F9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D380-F372-403B-9B56-662C62E1A829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1C27-37AD-40FB-BD31-27E02CBD7F0A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32CB-26F1-4B87-A8BD-590824B0FA09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169F4-2E45-471D-8789-004DDFF6AF8F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A69D-9D6F-4F9A-ADEB-DF04777656F2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4AA1-C6ED-4BCA-B47E-AD4327C3097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62EA-354F-4FDF-9F5C-46D306A2976D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9A07-52BA-4069-9EA2-C25CC9381EBA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4EC9-8839-44B5-B2B3-75F2089480E3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9421-5402-4A20-95D8-225BD67ADE7D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804-661E-4FCC-B348-CDA18C224EBC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1C70-8932-4DE4-9E51-D627DC1F9376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17B7-17F4-45E7-B91C-155E11AF1B19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8CAA-1BE7-48B8-825A-E53D7857CAD8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868D-D325-49AD-A915-2F0361A5DC0D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4227-024E-4CF4-8D9D-DFDABC6149DA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3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90192-281F-485D-BA8A-E86E561D1B20}" type="datetime1">
              <a:rPr lang="en-US" noProof="0" smtClean="0"/>
              <a:t>11/10/2021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Telco Customer Churn | Sep 2021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8622-4E81-4BB1-841F-814AEAE8D9B1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9CBE-8B7B-4310-952C-7A50A652D8B5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2DC-0384-45F0-9F0A-9C48B253EF13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A938-F8E9-4E0A-9FBA-10D232673EF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4C220F91-16AD-4C8F-B187-D1B428B98954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  <p:sldLayoutId id="2147483698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svg"/><Relationship Id="rId5" Type="http://schemas.openxmlformats.org/officeDocument/2006/relationships/image" Target="../media/image32.png"/><Relationship Id="rId10" Type="http://schemas.openxmlformats.org/officeDocument/2006/relationships/image" Target="../media/image42.sv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2687B-CD66-41B8-AFD3-A1F3D938A0E8}"/>
              </a:ext>
            </a:extLst>
          </p:cNvPr>
          <p:cNvSpPr/>
          <p:nvPr/>
        </p:nvSpPr>
        <p:spPr>
          <a:xfrm>
            <a:off x="0" y="237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5000"/>
                </a:schemeClr>
              </a:gs>
              <a:gs pos="100000">
                <a:schemeClr val="accent1">
                  <a:alpha val="30000"/>
                  <a:lumMod val="87000"/>
                  <a:lumOff val="1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0583" y="2758279"/>
            <a:ext cx="613084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TELECOMMUNICATION 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CUSTOMER CHURN ANALYSIS</a:t>
            </a:r>
          </a:p>
          <a:p>
            <a:pPr algn="ctr">
              <a:tabLst>
                <a:tab pos="347663" algn="l"/>
              </a:tabLst>
            </a:pP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algn="ctr">
              <a:tabLst>
                <a:tab pos="347663" algn="l"/>
              </a:tabLst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11</a:t>
            </a:r>
            <a:r>
              <a:rPr lang="en-US" sz="1600" b="1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September 2021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25423" y="4505885"/>
            <a:ext cx="12452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chemeClr val="bg1"/>
                </a:solidFill>
                <a:latin typeface="+mj-lt"/>
              </a:rPr>
              <a:t>Victoria Loo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1666883"/>
            <a:ext cx="876722" cy="876720"/>
          </a:xfrm>
          <a:prstGeom prst="ellipse">
            <a:avLst/>
          </a:prstGeom>
          <a:solidFill>
            <a:srgbClr val="804F8A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1752607"/>
            <a:ext cx="705274" cy="705272"/>
          </a:xfrm>
          <a:prstGeom prst="ellipse">
            <a:avLst/>
          </a:prstGeom>
          <a:solidFill>
            <a:srgbClr val="5B568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1752607"/>
            <a:ext cx="705274" cy="705272"/>
          </a:xfrm>
          <a:prstGeom prst="ellipse">
            <a:avLst/>
          </a:prstGeom>
          <a:solidFill>
            <a:srgbClr val="99336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FA182-8376-46D9-814F-A0ABA571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9F611-8F71-47D5-ADDC-AE3446A1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42817-367E-4CDA-9E87-839A6EA6699B}"/>
              </a:ext>
            </a:extLst>
          </p:cNvPr>
          <p:cNvSpPr/>
          <p:nvPr/>
        </p:nvSpPr>
        <p:spPr>
          <a:xfrm>
            <a:off x="0" y="1621966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5FA6E1E-5FA7-44EE-BA42-62EF96F0FC47}"/>
              </a:ext>
            </a:extLst>
          </p:cNvPr>
          <p:cNvSpPr txBox="1">
            <a:spLocks/>
          </p:cNvSpPr>
          <p:nvPr/>
        </p:nvSpPr>
        <p:spPr>
          <a:xfrm>
            <a:off x="287482" y="2140603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Device Protection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7DCA900-8D2D-46D6-9E45-FF6EE9621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745604"/>
              </p:ext>
            </p:extLst>
          </p:nvPr>
        </p:nvGraphicFramePr>
        <p:xfrm>
          <a:off x="259971" y="2343066"/>
          <a:ext cx="2736000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CF1D6A4-AE64-49D2-9709-C86E422EBD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10955"/>
              </p:ext>
            </p:extLst>
          </p:nvPr>
        </p:nvGraphicFramePr>
        <p:xfrm>
          <a:off x="3271787" y="2343066"/>
          <a:ext cx="2736000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6479D72F-67EA-478A-A74C-F59FBC50E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674637"/>
              </p:ext>
            </p:extLst>
          </p:nvPr>
        </p:nvGraphicFramePr>
        <p:xfrm>
          <a:off x="232794" y="4104027"/>
          <a:ext cx="2736000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8E344BD5-C4A5-4CD7-A5FF-36338946F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357673"/>
              </p:ext>
            </p:extLst>
          </p:nvPr>
        </p:nvGraphicFramePr>
        <p:xfrm>
          <a:off x="3255134" y="4104027"/>
          <a:ext cx="2736000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1791A43-9673-4DB5-A03B-88CD4788F18F}"/>
              </a:ext>
            </a:extLst>
          </p:cNvPr>
          <p:cNvSpPr txBox="1">
            <a:spLocks/>
          </p:cNvSpPr>
          <p:nvPr/>
        </p:nvSpPr>
        <p:spPr>
          <a:xfrm>
            <a:off x="259971" y="3842292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Tech Support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0485703C-42D0-46BB-AFA9-B7FAEADCE727}"/>
              </a:ext>
            </a:extLst>
          </p:cNvPr>
          <p:cNvSpPr txBox="1">
            <a:spLocks/>
          </p:cNvSpPr>
          <p:nvPr/>
        </p:nvSpPr>
        <p:spPr>
          <a:xfrm>
            <a:off x="3291202" y="2110312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Online Backup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767B2BB-B01D-4A26-A77B-EC0C32E4F2B8}"/>
              </a:ext>
            </a:extLst>
          </p:cNvPr>
          <p:cNvSpPr txBox="1">
            <a:spLocks/>
          </p:cNvSpPr>
          <p:nvPr/>
        </p:nvSpPr>
        <p:spPr>
          <a:xfrm>
            <a:off x="3276386" y="3859937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Online Security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DC941A-02D4-4754-B431-97B0AACF3A17}"/>
              </a:ext>
            </a:extLst>
          </p:cNvPr>
          <p:cNvSpPr txBox="1"/>
          <p:nvPr/>
        </p:nvSpPr>
        <p:spPr>
          <a:xfrm>
            <a:off x="52081" y="5548508"/>
            <a:ext cx="412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AE10"/>
                </a:solidFill>
              </a:rPr>
              <a:t>YELLOW</a:t>
            </a:r>
            <a:r>
              <a:rPr lang="en-AU" sz="1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1200" b="1" dirty="0">
                <a:solidFill>
                  <a:schemeClr val="bg1"/>
                </a:solidFill>
              </a:rPr>
              <a:t>Represents Customer Churn Rates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6D105DD-DC2C-4E82-8985-C84570633188}"/>
              </a:ext>
            </a:extLst>
          </p:cNvPr>
          <p:cNvSpPr txBox="1">
            <a:spLocks/>
          </p:cNvSpPr>
          <p:nvPr/>
        </p:nvSpPr>
        <p:spPr>
          <a:xfrm>
            <a:off x="457872" y="1681849"/>
            <a:ext cx="7193732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MANAGED SERVICES vs CHURN RATE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78FBC42E-771A-4510-863C-069237613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397463"/>
              </p:ext>
            </p:extLst>
          </p:nvPr>
        </p:nvGraphicFramePr>
        <p:xfrm>
          <a:off x="6030734" y="4104027"/>
          <a:ext cx="2988869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7634C8F-6068-451F-8407-A8395A6B8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324494"/>
              </p:ext>
            </p:extLst>
          </p:nvPr>
        </p:nvGraphicFramePr>
        <p:xfrm>
          <a:off x="6283604" y="2343066"/>
          <a:ext cx="2736000" cy="14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989A828-87F4-4AA1-9672-2BD2EDDC0692}"/>
              </a:ext>
            </a:extLst>
          </p:cNvPr>
          <p:cNvSpPr txBox="1">
            <a:spLocks/>
          </p:cNvSpPr>
          <p:nvPr/>
        </p:nvSpPr>
        <p:spPr>
          <a:xfrm>
            <a:off x="6294922" y="2096871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Internet Service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AA9DAA5-8457-4E59-B72D-42F0D28FE931}"/>
              </a:ext>
            </a:extLst>
          </p:cNvPr>
          <p:cNvSpPr txBox="1">
            <a:spLocks/>
          </p:cNvSpPr>
          <p:nvPr/>
        </p:nvSpPr>
        <p:spPr>
          <a:xfrm>
            <a:off x="6277474" y="3842292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Phone Service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40DEF-250F-497C-9BD5-7924F07B975E}"/>
              </a:ext>
            </a:extLst>
          </p:cNvPr>
          <p:cNvSpPr txBox="1"/>
          <p:nvPr/>
        </p:nvSpPr>
        <p:spPr>
          <a:xfrm>
            <a:off x="9156478" y="2823547"/>
            <a:ext cx="2694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Customers with </a:t>
            </a:r>
            <a:r>
              <a:rPr lang="en-GB" sz="2000" b="1" i="1" u="sng" dirty="0">
                <a:solidFill>
                  <a:schemeClr val="bg1"/>
                </a:solidFill>
              </a:rPr>
              <a:t>additional services</a:t>
            </a:r>
            <a:r>
              <a:rPr lang="en-GB" sz="2000" b="1" dirty="0">
                <a:solidFill>
                  <a:schemeClr val="bg1"/>
                </a:solidFill>
              </a:rPr>
              <a:t> have lower churn rate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83DC81-C11B-4FBD-9637-D683FCBD6D6B}"/>
              </a:ext>
            </a:extLst>
          </p:cNvPr>
          <p:cNvSpPr txBox="1"/>
          <p:nvPr/>
        </p:nvSpPr>
        <p:spPr>
          <a:xfrm>
            <a:off x="9266343" y="4010582"/>
            <a:ext cx="2474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Customers with </a:t>
            </a:r>
            <a:r>
              <a:rPr lang="en-GB" sz="2000" b="1" i="1" u="sng" dirty="0">
                <a:solidFill>
                  <a:schemeClr val="bg1"/>
                </a:solidFill>
              </a:rPr>
              <a:t>no internet service</a:t>
            </a:r>
            <a:r>
              <a:rPr lang="en-GB" sz="2000" b="1" i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have lower churn rate</a:t>
            </a:r>
          </a:p>
        </p:txBody>
      </p:sp>
    </p:spTree>
    <p:extLst>
      <p:ext uri="{BB962C8B-B14F-4D97-AF65-F5344CB8AC3E}">
        <p14:creationId xmlns:p14="http://schemas.microsoft.com/office/powerpoint/2010/main" val="168392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374" y="1473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DATA PRE-PROCESSING &amp;</a:t>
            </a:r>
            <a:br>
              <a:rPr lang="en-US" sz="3200" dirty="0"/>
            </a:br>
            <a:r>
              <a:rPr lang="en-US" sz="3200" dirty="0"/>
              <a:t>TRANFORMATION</a:t>
            </a:r>
            <a:endParaRPr lang="en-AU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5D52E-AD3F-45C3-B870-AFE2DFE20F09}"/>
              </a:ext>
            </a:extLst>
          </p:cNvPr>
          <p:cNvSpPr/>
          <p:nvPr/>
        </p:nvSpPr>
        <p:spPr>
          <a:xfrm>
            <a:off x="0" y="1423379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C6CE9D7-B720-4631-95DD-2AEC0BC7E5E5}"/>
              </a:ext>
            </a:extLst>
          </p:cNvPr>
          <p:cNvSpPr txBox="1">
            <a:spLocks/>
          </p:cNvSpPr>
          <p:nvPr/>
        </p:nvSpPr>
        <p:spPr>
          <a:xfrm>
            <a:off x="1025069" y="1918853"/>
            <a:ext cx="454438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DATA PRE-PROCESSING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EF525E-A63B-48B5-8BFB-DD6712A55C55}"/>
              </a:ext>
            </a:extLst>
          </p:cNvPr>
          <p:cNvSpPr txBox="1">
            <a:spLocks/>
          </p:cNvSpPr>
          <p:nvPr/>
        </p:nvSpPr>
        <p:spPr>
          <a:xfrm>
            <a:off x="940374" y="2407666"/>
            <a:ext cx="4728031" cy="43197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Removal of missing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insignificant features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highly correlated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Fixing imbalance data (26% churn rate) through: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Under-sampling (Re-sampling method)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SMOTE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ADASYN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88F8FB1-6788-4521-B206-739BFFEE6C89}"/>
              </a:ext>
            </a:extLst>
          </p:cNvPr>
          <p:cNvSpPr txBox="1">
            <a:spLocks/>
          </p:cNvSpPr>
          <p:nvPr/>
        </p:nvSpPr>
        <p:spPr>
          <a:xfrm>
            <a:off x="7234355" y="1918853"/>
            <a:ext cx="454438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DATA TRANSFORMATION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460E5B-31F6-4E04-963E-CC0FE84E0120}"/>
              </a:ext>
            </a:extLst>
          </p:cNvPr>
          <p:cNvSpPr txBox="1">
            <a:spLocks/>
          </p:cNvSpPr>
          <p:nvPr/>
        </p:nvSpPr>
        <p:spPr>
          <a:xfrm>
            <a:off x="7366308" y="2348024"/>
            <a:ext cx="5382262" cy="33114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Scaling of data for 3 features: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Monthly Charges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Tenure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Total Charges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Encoding categorical values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Transforming to binary integers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7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5D52E-AD3F-45C3-B870-AFE2DFE20F09}"/>
              </a:ext>
            </a:extLst>
          </p:cNvPr>
          <p:cNvSpPr/>
          <p:nvPr/>
        </p:nvSpPr>
        <p:spPr>
          <a:xfrm>
            <a:off x="0" y="1484313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C6CE9D7-B720-4631-95DD-2AEC0BC7E5E5}"/>
              </a:ext>
            </a:extLst>
          </p:cNvPr>
          <p:cNvSpPr txBox="1">
            <a:spLocks/>
          </p:cNvSpPr>
          <p:nvPr/>
        </p:nvSpPr>
        <p:spPr>
          <a:xfrm>
            <a:off x="457872" y="1681849"/>
            <a:ext cx="918600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FEATURE SELECTION  </a:t>
            </a:r>
            <a:r>
              <a:rPr lang="en-US" sz="1400" dirty="0">
                <a:solidFill>
                  <a:srgbClr val="C00000"/>
                </a:solidFill>
              </a:rPr>
              <a:t>(7 features selected based on feature importance score)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2A4F218-D59D-4F85-9120-14367DB3BD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440217"/>
              </p:ext>
            </p:extLst>
          </p:nvPr>
        </p:nvGraphicFramePr>
        <p:xfrm>
          <a:off x="209744" y="2120985"/>
          <a:ext cx="5886256" cy="36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A53A4DD-93C5-404C-ACAB-75FA55781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103639"/>
              </p:ext>
            </p:extLst>
          </p:nvPr>
        </p:nvGraphicFramePr>
        <p:xfrm>
          <a:off x="6095999" y="2120985"/>
          <a:ext cx="5886256" cy="36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41F0D5-5123-4FA3-8FA7-2AD1832AB99B}"/>
              </a:ext>
            </a:extLst>
          </p:cNvPr>
          <p:cNvSpPr/>
          <p:nvPr/>
        </p:nvSpPr>
        <p:spPr>
          <a:xfrm>
            <a:off x="209743" y="2237521"/>
            <a:ext cx="5676511" cy="1744170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8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90A5FF-7B0E-4A91-B1E9-33DFC14A226C}"/>
              </a:ext>
            </a:extLst>
          </p:cNvPr>
          <p:cNvSpPr/>
          <p:nvPr/>
        </p:nvSpPr>
        <p:spPr>
          <a:xfrm>
            <a:off x="0" y="1533504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&amp; EVALUATION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8461C3F-504C-478D-BD28-B1D7B062E947}"/>
              </a:ext>
            </a:extLst>
          </p:cNvPr>
          <p:cNvSpPr txBox="1">
            <a:spLocks/>
          </p:cNvSpPr>
          <p:nvPr/>
        </p:nvSpPr>
        <p:spPr>
          <a:xfrm>
            <a:off x="1075776" y="2024646"/>
            <a:ext cx="454438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/>
              <a:t>CHOICE OF MODELS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727D29-6DA6-48A6-BB67-21569B5732C0}"/>
              </a:ext>
            </a:extLst>
          </p:cNvPr>
          <p:cNvSpPr txBox="1">
            <a:spLocks/>
          </p:cNvSpPr>
          <p:nvPr/>
        </p:nvSpPr>
        <p:spPr>
          <a:xfrm>
            <a:off x="6571845" y="2016204"/>
            <a:ext cx="5464097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100"/>
              </a:spcBef>
            </a:pPr>
            <a:r>
              <a:rPr lang="en-US" sz="2800" dirty="0"/>
              <a:t>CHOICE OF CLASSIFICATION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METRICS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EC0675-326C-4611-9EA8-5832853BBA47}"/>
              </a:ext>
            </a:extLst>
          </p:cNvPr>
          <p:cNvSpPr txBox="1">
            <a:spLocks/>
          </p:cNvSpPr>
          <p:nvPr/>
        </p:nvSpPr>
        <p:spPr>
          <a:xfrm>
            <a:off x="656835" y="2999629"/>
            <a:ext cx="5382262" cy="33114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Support Vector Machines (SVM)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Naïve Bayes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K-Nearest Neighbor (KNN)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Random Forest Classifier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F3E12C-6CCB-4CF8-A43C-A033A7A8BE0F}"/>
              </a:ext>
            </a:extLst>
          </p:cNvPr>
          <p:cNvSpPr txBox="1">
            <a:spLocks/>
          </p:cNvSpPr>
          <p:nvPr/>
        </p:nvSpPr>
        <p:spPr>
          <a:xfrm>
            <a:off x="6959513" y="3107492"/>
            <a:ext cx="5382262" cy="33114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chemeClr val="bg1"/>
                </a:solidFill>
              </a:rPr>
              <a:t>Recall (True Positive Rate)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F1 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ROC-AUC 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1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79FC31-835D-465E-A107-2CEA03C60D94}"/>
              </a:ext>
            </a:extLst>
          </p:cNvPr>
          <p:cNvSpPr/>
          <p:nvPr/>
        </p:nvSpPr>
        <p:spPr>
          <a:xfrm>
            <a:off x="-853" y="1450450"/>
            <a:ext cx="12192000" cy="47032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chemeClr val="tx1"/>
                </a:solidFill>
              </a:rPr>
              <a:t>Logistic </a:t>
            </a:r>
          </a:p>
          <a:p>
            <a:pPr algn="ctr"/>
            <a:r>
              <a:rPr lang="en-US" sz="1800" b="1" u="sng" dirty="0">
                <a:solidFill>
                  <a:schemeClr val="tx1"/>
                </a:solidFill>
              </a:rPr>
              <a:t>Regression  </a:t>
            </a:r>
            <a:endParaRPr lang="en-AU" sz="1800" b="1" u="sng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F6E308-E3DB-4F52-BC61-3C81170EA8FE}"/>
              </a:ext>
            </a:extLst>
          </p:cNvPr>
          <p:cNvSpPr txBox="1">
            <a:spLocks/>
          </p:cNvSpPr>
          <p:nvPr/>
        </p:nvSpPr>
        <p:spPr>
          <a:xfrm>
            <a:off x="3239171" y="850323"/>
            <a:ext cx="4781785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MODELS EVALUATION – BASELINE (IMBALANCED DATA)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36F749B-476D-49EB-90AE-7DA1D8551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04308"/>
              </p:ext>
            </p:extLst>
          </p:nvPr>
        </p:nvGraphicFramePr>
        <p:xfrm>
          <a:off x="1178464" y="2280013"/>
          <a:ext cx="6804379" cy="30441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82512">
                  <a:extLst>
                    <a:ext uri="{9D8B030D-6E8A-4147-A177-3AD203B41FA5}">
                      <a16:colId xmlns:a16="http://schemas.microsoft.com/office/drawing/2014/main" val="1583294158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3724805479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1965792168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362846995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3146751146"/>
                    </a:ext>
                  </a:extLst>
                </a:gridCol>
                <a:gridCol w="1095022">
                  <a:extLst>
                    <a:ext uri="{9D8B030D-6E8A-4147-A177-3AD203B41FA5}">
                      <a16:colId xmlns:a16="http://schemas.microsoft.com/office/drawing/2014/main" val="3470029"/>
                    </a:ext>
                  </a:extLst>
                </a:gridCol>
              </a:tblGrid>
              <a:tr h="8980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Feature Engineering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Accuracy Scores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(Training)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Accuracy Scores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(Test)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30594"/>
                  </a:ext>
                </a:extLst>
              </a:tr>
              <a:tr h="39473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6599892"/>
                  </a:ext>
                </a:extLst>
              </a:tr>
              <a:tr h="511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Support Vector Machines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333747"/>
                  </a:ext>
                </a:extLst>
              </a:tr>
              <a:tr h="3612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Naive Bayes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0.68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97992"/>
                  </a:ext>
                </a:extLst>
              </a:tr>
              <a:tr h="3429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799685"/>
                  </a:ext>
                </a:extLst>
              </a:tr>
              <a:tr h="4054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Classifier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86101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4F21A3D-329A-456A-8701-7B4B7F519C3B}"/>
              </a:ext>
            </a:extLst>
          </p:cNvPr>
          <p:cNvSpPr/>
          <p:nvPr/>
        </p:nvSpPr>
        <p:spPr>
          <a:xfrm>
            <a:off x="3608782" y="2296932"/>
            <a:ext cx="2407342" cy="3052582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BC4D75-19A8-4870-A95C-72D75D451738}"/>
              </a:ext>
            </a:extLst>
          </p:cNvPr>
          <p:cNvSpPr/>
          <p:nvPr/>
        </p:nvSpPr>
        <p:spPr>
          <a:xfrm>
            <a:off x="6874080" y="2296932"/>
            <a:ext cx="1132282" cy="3027181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AAFE2-E5D8-4AD0-A1C2-55871F04B058}"/>
              </a:ext>
            </a:extLst>
          </p:cNvPr>
          <p:cNvSpPr/>
          <p:nvPr/>
        </p:nvSpPr>
        <p:spPr>
          <a:xfrm>
            <a:off x="1127764" y="4152019"/>
            <a:ext cx="6889887" cy="383242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Placeholder 60" descr="Target">
            <a:extLst>
              <a:ext uri="{FF2B5EF4-FFF2-40B4-BE49-F238E27FC236}">
                <a16:creationId xmlns:a16="http://schemas.microsoft.com/office/drawing/2014/main" id="{CB741211-DB23-462D-981F-5BF68B67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2593401"/>
            <a:ext cx="501892" cy="502516"/>
          </a:xfrm>
          <a:prstGeom prst="ellipse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15116E-D34E-47F5-B0BD-878B805D846B}"/>
              </a:ext>
            </a:extLst>
          </p:cNvPr>
          <p:cNvSpPr txBox="1">
            <a:spLocks/>
          </p:cNvSpPr>
          <p:nvPr/>
        </p:nvSpPr>
        <p:spPr>
          <a:xfrm>
            <a:off x="8468265" y="2423607"/>
            <a:ext cx="2871805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Most models have      HIGH accuracy scores </a:t>
            </a:r>
            <a:r>
              <a:rPr lang="en-US" sz="1800" b="1" u="sng" dirty="0"/>
              <a:t>    </a:t>
            </a:r>
            <a:r>
              <a:rPr lang="en-US" sz="1800" b="1" dirty="0"/>
              <a:t>due to imbalance data.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EC227C-4BBE-4EDC-80A5-C946B12A5CA1}"/>
              </a:ext>
            </a:extLst>
          </p:cNvPr>
          <p:cNvSpPr txBox="1">
            <a:spLocks/>
          </p:cNvSpPr>
          <p:nvPr/>
        </p:nvSpPr>
        <p:spPr>
          <a:xfrm>
            <a:off x="8468130" y="3516633"/>
            <a:ext cx="314706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Most models have                      LOW recall scores,        which is not ideal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91684A7-B3BA-4F85-AD0F-D0AC54F9E401}"/>
              </a:ext>
            </a:extLst>
          </p:cNvPr>
          <p:cNvSpPr txBox="1">
            <a:spLocks/>
          </p:cNvSpPr>
          <p:nvPr/>
        </p:nvSpPr>
        <p:spPr>
          <a:xfrm>
            <a:off x="8444566" y="4607481"/>
            <a:ext cx="3147059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The best baseline model is      Naïve Bayes</a:t>
            </a:r>
          </a:p>
        </p:txBody>
      </p:sp>
      <p:pic>
        <p:nvPicPr>
          <p:cNvPr id="19" name="Picture Placeholder 60" descr="Target">
            <a:extLst>
              <a:ext uri="{FF2B5EF4-FFF2-40B4-BE49-F238E27FC236}">
                <a16:creationId xmlns:a16="http://schemas.microsoft.com/office/drawing/2014/main" id="{C8A5EDDE-8C9F-4D1F-9773-6C918ACF7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3616680"/>
            <a:ext cx="501892" cy="502516"/>
          </a:xfrm>
          <a:prstGeom prst="ellipse">
            <a:avLst/>
          </a:prstGeom>
        </p:spPr>
      </p:pic>
      <p:pic>
        <p:nvPicPr>
          <p:cNvPr id="20" name="Picture Placeholder 60" descr="Target">
            <a:extLst>
              <a:ext uri="{FF2B5EF4-FFF2-40B4-BE49-F238E27FC236}">
                <a16:creationId xmlns:a16="http://schemas.microsoft.com/office/drawing/2014/main" id="{CDC302EE-B636-4070-ACCA-407A1C81A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41447" y="4625272"/>
            <a:ext cx="501892" cy="5025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580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79FC31-835D-465E-A107-2CEA03C60D94}"/>
              </a:ext>
            </a:extLst>
          </p:cNvPr>
          <p:cNvSpPr/>
          <p:nvPr/>
        </p:nvSpPr>
        <p:spPr>
          <a:xfrm>
            <a:off x="0" y="1443170"/>
            <a:ext cx="12192000" cy="47032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816" y="6175071"/>
            <a:ext cx="3256673" cy="365125"/>
          </a:xfrm>
        </p:spPr>
        <p:txBody>
          <a:bodyPr/>
          <a:lstStyle/>
          <a:p>
            <a:r>
              <a:rPr lang="en-GB" dirty="0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F6E308-E3DB-4F52-BC61-3C81170EA8FE}"/>
              </a:ext>
            </a:extLst>
          </p:cNvPr>
          <p:cNvSpPr txBox="1">
            <a:spLocks/>
          </p:cNvSpPr>
          <p:nvPr/>
        </p:nvSpPr>
        <p:spPr>
          <a:xfrm>
            <a:off x="3230100" y="808100"/>
            <a:ext cx="764110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MODELS EVALUATION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(UNDERSAMPLING / SMOTE / ADASYN) 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36F749B-476D-49EB-90AE-7DA1D8551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565124"/>
              </p:ext>
            </p:extLst>
          </p:nvPr>
        </p:nvGraphicFramePr>
        <p:xfrm>
          <a:off x="813940" y="1604053"/>
          <a:ext cx="7062359" cy="44119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5721">
                  <a:extLst>
                    <a:ext uri="{9D8B030D-6E8A-4147-A177-3AD203B41FA5}">
                      <a16:colId xmlns:a16="http://schemas.microsoft.com/office/drawing/2014/main" val="1583294158"/>
                    </a:ext>
                  </a:extLst>
                </a:gridCol>
                <a:gridCol w="1407412">
                  <a:extLst>
                    <a:ext uri="{9D8B030D-6E8A-4147-A177-3AD203B41FA5}">
                      <a16:colId xmlns:a16="http://schemas.microsoft.com/office/drawing/2014/main" val="3724805479"/>
                    </a:ext>
                  </a:extLst>
                </a:gridCol>
                <a:gridCol w="1379742">
                  <a:extLst>
                    <a:ext uri="{9D8B030D-6E8A-4147-A177-3AD203B41FA5}">
                      <a16:colId xmlns:a16="http://schemas.microsoft.com/office/drawing/2014/main" val="3146751146"/>
                    </a:ext>
                  </a:extLst>
                </a:gridCol>
                <a:gridCol w="1379742">
                  <a:extLst>
                    <a:ext uri="{9D8B030D-6E8A-4147-A177-3AD203B41FA5}">
                      <a16:colId xmlns:a16="http://schemas.microsoft.com/office/drawing/2014/main" val="1768424652"/>
                    </a:ext>
                  </a:extLst>
                </a:gridCol>
                <a:gridCol w="1379742">
                  <a:extLst>
                    <a:ext uri="{9D8B030D-6E8A-4147-A177-3AD203B41FA5}">
                      <a16:colId xmlns:a16="http://schemas.microsoft.com/office/drawing/2014/main" val="3167264618"/>
                    </a:ext>
                  </a:extLst>
                </a:gridCol>
              </a:tblGrid>
              <a:tr h="3662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Feature Engineering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 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ROC - AUC</a:t>
                      </a:r>
                      <a:endParaRPr lang="en-AU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30594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AU" sz="105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</a:rPr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6599892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SVM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333747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Naïve Bayes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97992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799685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Random Forest Classifier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861010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AU" sz="105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</a:rPr>
                        <a:t>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1541321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SVM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SMOTE</a:t>
                      </a:r>
                      <a:endParaRPr kumimoji="0" lang="en-AU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928124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Naïve Bayes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SMOTE</a:t>
                      </a:r>
                      <a:endParaRPr kumimoji="0" lang="en-AU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6653871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KNN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SMOTE</a:t>
                      </a:r>
                      <a:endParaRPr kumimoji="0" lang="en-AU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08270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Random Forest Classifier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5947682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AU" sz="105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</a:rPr>
                        <a:t>ADASYN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6152539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SVM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9271439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Naïve Bayes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ADASYN</a:t>
                      </a:r>
                      <a:endParaRPr kumimoji="0" lang="en-AU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8764126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KNN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ADASYN</a:t>
                      </a:r>
                      <a:endParaRPr kumimoji="0" lang="en-AU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014003"/>
                  </a:ext>
                </a:extLst>
              </a:tr>
              <a:tr h="20930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Random Forest Classifier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129875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D7EE3D6-4307-44F1-B881-3C0205A5A6A0}"/>
              </a:ext>
            </a:extLst>
          </p:cNvPr>
          <p:cNvSpPr/>
          <p:nvPr/>
        </p:nvSpPr>
        <p:spPr>
          <a:xfrm>
            <a:off x="768784" y="2996817"/>
            <a:ext cx="7149309" cy="257720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FC158-E8F7-46CC-AD07-C09D11D5D31D}"/>
              </a:ext>
            </a:extLst>
          </p:cNvPr>
          <p:cNvSpPr/>
          <p:nvPr/>
        </p:nvSpPr>
        <p:spPr>
          <a:xfrm>
            <a:off x="765293" y="5771368"/>
            <a:ext cx="7149309" cy="266699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BC1142-68D3-4867-B09D-7AEB49EC2AF8}"/>
              </a:ext>
            </a:extLst>
          </p:cNvPr>
          <p:cNvSpPr/>
          <p:nvPr/>
        </p:nvSpPr>
        <p:spPr>
          <a:xfrm>
            <a:off x="768784" y="2507035"/>
            <a:ext cx="7149309" cy="266700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534437-A871-4B68-B8D6-897D41809147}"/>
              </a:ext>
            </a:extLst>
          </p:cNvPr>
          <p:cNvSpPr/>
          <p:nvPr/>
        </p:nvSpPr>
        <p:spPr>
          <a:xfrm>
            <a:off x="780073" y="5011519"/>
            <a:ext cx="7134529" cy="257720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Placeholder 60" descr="Target">
            <a:extLst>
              <a:ext uri="{FF2B5EF4-FFF2-40B4-BE49-F238E27FC236}">
                <a16:creationId xmlns:a16="http://schemas.microsoft.com/office/drawing/2014/main" id="{568F41FD-D217-40A5-90D4-B6A4B2F4E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3503623"/>
            <a:ext cx="501892" cy="502516"/>
          </a:xfrm>
          <a:prstGeom prst="ellipse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531EAB-2A51-492A-9DB6-51E97D8BF4D8}"/>
              </a:ext>
            </a:extLst>
          </p:cNvPr>
          <p:cNvSpPr txBox="1">
            <a:spLocks/>
          </p:cNvSpPr>
          <p:nvPr/>
        </p:nvSpPr>
        <p:spPr>
          <a:xfrm>
            <a:off x="8491695" y="3478161"/>
            <a:ext cx="345195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All models have        relatively higher recall scores. (better than baseline)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AD3A03-0CF5-4177-A6B2-C5F79A0910AD}"/>
              </a:ext>
            </a:extLst>
          </p:cNvPr>
          <p:cNvSpPr txBox="1">
            <a:spLocks/>
          </p:cNvSpPr>
          <p:nvPr/>
        </p:nvSpPr>
        <p:spPr>
          <a:xfrm>
            <a:off x="8444566" y="4526902"/>
            <a:ext cx="314706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F1 and ROC-AUC scores are similar to baseline </a:t>
            </a:r>
          </a:p>
        </p:txBody>
      </p:sp>
      <p:pic>
        <p:nvPicPr>
          <p:cNvPr id="19" name="Picture Placeholder 60" descr="Target">
            <a:extLst>
              <a:ext uri="{FF2B5EF4-FFF2-40B4-BE49-F238E27FC236}">
                <a16:creationId xmlns:a16="http://schemas.microsoft.com/office/drawing/2014/main" id="{C10F3578-1B29-43F4-BC8B-AFC574BC2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4526902"/>
            <a:ext cx="501892" cy="502516"/>
          </a:xfrm>
          <a:prstGeom prst="ellipse">
            <a:avLst/>
          </a:prstGeom>
        </p:spPr>
      </p:pic>
      <p:pic>
        <p:nvPicPr>
          <p:cNvPr id="24" name="Picture Placeholder 60" descr="Target">
            <a:extLst>
              <a:ext uri="{FF2B5EF4-FFF2-40B4-BE49-F238E27FC236}">
                <a16:creationId xmlns:a16="http://schemas.microsoft.com/office/drawing/2014/main" id="{3E7CCFE7-A061-4941-BB89-2BBC226E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50673" y="2016063"/>
            <a:ext cx="501892" cy="502516"/>
          </a:xfrm>
          <a:prstGeom prst="ellipse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74FB68-6175-4051-8198-FC27477BD3F9}"/>
              </a:ext>
            </a:extLst>
          </p:cNvPr>
          <p:cNvSpPr txBox="1">
            <a:spLocks/>
          </p:cNvSpPr>
          <p:nvPr/>
        </p:nvSpPr>
        <p:spPr>
          <a:xfrm>
            <a:off x="8491695" y="1972239"/>
            <a:ext cx="345195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/>
              <a:t>Resampling imbalanced data via: </a:t>
            </a:r>
          </a:p>
          <a:p>
            <a:pPr marL="800100" lvl="1" indent="-342900">
              <a:spcBef>
                <a:spcPts val="0"/>
              </a:spcBef>
              <a:buAutoNum type="arabicPeriod"/>
            </a:pPr>
            <a:r>
              <a:rPr lang="en-US" sz="1800" b="1" dirty="0"/>
              <a:t>Oversampling (SMOTE/ADASYN)</a:t>
            </a:r>
          </a:p>
          <a:p>
            <a:pPr marL="800100" lvl="1" indent="-342900">
              <a:spcBef>
                <a:spcPts val="0"/>
              </a:spcBef>
              <a:buAutoNum type="arabicPeriod"/>
            </a:pPr>
            <a:r>
              <a:rPr lang="en-US" sz="1800" b="1" dirty="0" err="1"/>
              <a:t>Undersampling</a:t>
            </a:r>
            <a:r>
              <a:rPr 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7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D49A97-9142-4B39-8876-AC597CB96580}"/>
              </a:ext>
            </a:extLst>
          </p:cNvPr>
          <p:cNvSpPr/>
          <p:nvPr/>
        </p:nvSpPr>
        <p:spPr>
          <a:xfrm>
            <a:off x="0" y="1484312"/>
            <a:ext cx="12192000" cy="47032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9FC31-835D-465E-A107-2CEA03C60D94}"/>
              </a:ext>
            </a:extLst>
          </p:cNvPr>
          <p:cNvSpPr/>
          <p:nvPr/>
        </p:nvSpPr>
        <p:spPr>
          <a:xfrm>
            <a:off x="0" y="1484312"/>
            <a:ext cx="12192000" cy="47032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F6E308-E3DB-4F52-BC61-3C81170EA8FE}"/>
              </a:ext>
            </a:extLst>
          </p:cNvPr>
          <p:cNvSpPr txBox="1">
            <a:spLocks/>
          </p:cNvSpPr>
          <p:nvPr/>
        </p:nvSpPr>
        <p:spPr>
          <a:xfrm>
            <a:off x="3341612" y="931318"/>
            <a:ext cx="764110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MODELS EVALUATION – FINAL STEP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36F749B-476D-49EB-90AE-7DA1D8551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52820"/>
              </p:ext>
            </p:extLst>
          </p:nvPr>
        </p:nvGraphicFramePr>
        <p:xfrm>
          <a:off x="875546" y="2092900"/>
          <a:ext cx="6739759" cy="33925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0862">
                  <a:extLst>
                    <a:ext uri="{9D8B030D-6E8A-4147-A177-3AD203B41FA5}">
                      <a16:colId xmlns:a16="http://schemas.microsoft.com/office/drawing/2014/main" val="1583294158"/>
                    </a:ext>
                  </a:extLst>
                </a:gridCol>
                <a:gridCol w="1326788">
                  <a:extLst>
                    <a:ext uri="{9D8B030D-6E8A-4147-A177-3AD203B41FA5}">
                      <a16:colId xmlns:a16="http://schemas.microsoft.com/office/drawing/2014/main" val="3724805479"/>
                    </a:ext>
                  </a:extLst>
                </a:gridCol>
                <a:gridCol w="1300703">
                  <a:extLst>
                    <a:ext uri="{9D8B030D-6E8A-4147-A177-3AD203B41FA5}">
                      <a16:colId xmlns:a16="http://schemas.microsoft.com/office/drawing/2014/main" val="3146751146"/>
                    </a:ext>
                  </a:extLst>
                </a:gridCol>
                <a:gridCol w="1300703">
                  <a:extLst>
                    <a:ext uri="{9D8B030D-6E8A-4147-A177-3AD203B41FA5}">
                      <a16:colId xmlns:a16="http://schemas.microsoft.com/office/drawing/2014/main" val="1768424652"/>
                    </a:ext>
                  </a:extLst>
                </a:gridCol>
                <a:gridCol w="1300703">
                  <a:extLst>
                    <a:ext uri="{9D8B030D-6E8A-4147-A177-3AD203B41FA5}">
                      <a16:colId xmlns:a16="http://schemas.microsoft.com/office/drawing/2014/main" val="3167264618"/>
                    </a:ext>
                  </a:extLst>
                </a:gridCol>
              </a:tblGrid>
              <a:tr h="6721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AU" sz="18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Feature Engineering</a:t>
                      </a:r>
                      <a:endParaRPr lang="en-AU" sz="18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AU" sz="18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F1 </a:t>
                      </a:r>
                      <a:endParaRPr lang="en-AU" sz="18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dirty="0">
                          <a:solidFill>
                            <a:schemeClr val="tx1"/>
                          </a:solidFill>
                        </a:rPr>
                        <a:t>ROC - AUC</a:t>
                      </a:r>
                      <a:endParaRPr lang="en-AU" sz="18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30594"/>
                  </a:ext>
                </a:extLst>
              </a:tr>
              <a:tr h="54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7 Features / ADASYN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6599892"/>
                  </a:ext>
                </a:extLst>
              </a:tr>
              <a:tr h="54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Naïve Bayes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Features / ADASYN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</a:t>
                      </a:r>
                    </a:p>
                  </a:txBody>
                  <a:tcPr marL="9525" marR="9525" marT="9525" marB="0" anchor="ctr">
                    <a:solidFill>
                      <a:srgbClr val="E8E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333747"/>
                  </a:ext>
                </a:extLst>
              </a:tr>
              <a:tr h="54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Features / ADASYN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</a:t>
                      </a:r>
                    </a:p>
                  </a:txBody>
                  <a:tcPr marL="9525" marR="9525" marT="9525" marB="0" anchor="ctr">
                    <a:solidFill>
                      <a:srgbClr val="E8E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433508"/>
                  </a:ext>
                </a:extLst>
              </a:tr>
              <a:tr h="54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Features / SMOTE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97992"/>
                  </a:ext>
                </a:extLst>
              </a:tr>
              <a:tr h="54409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Naïve Bayes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Features / SMOTE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069259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B1CF731-ABA1-4DDB-93A7-4431A9BD3E5E}"/>
              </a:ext>
            </a:extLst>
          </p:cNvPr>
          <p:cNvSpPr/>
          <p:nvPr/>
        </p:nvSpPr>
        <p:spPr>
          <a:xfrm>
            <a:off x="730968" y="2761106"/>
            <a:ext cx="7023807" cy="530733"/>
          </a:xfrm>
          <a:prstGeom prst="rect">
            <a:avLst/>
          </a:prstGeom>
          <a:noFill/>
          <a:ln w="4445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DE2130-142E-4DC1-8311-63F9809FDB2B}"/>
              </a:ext>
            </a:extLst>
          </p:cNvPr>
          <p:cNvSpPr txBox="1">
            <a:spLocks/>
          </p:cNvSpPr>
          <p:nvPr/>
        </p:nvSpPr>
        <p:spPr>
          <a:xfrm>
            <a:off x="8460808" y="2481466"/>
            <a:ext cx="314706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u="sng" dirty="0"/>
              <a:t>Hyperparameter tuning</a:t>
            </a:r>
            <a:r>
              <a:rPr lang="en-US" sz="1800" b="1" dirty="0"/>
              <a:t> &amp; </a:t>
            </a:r>
            <a:r>
              <a:rPr lang="en-US" sz="1800" b="1" u="sng" dirty="0"/>
              <a:t>feature selection</a:t>
            </a:r>
            <a:r>
              <a:rPr lang="en-US" sz="1800" b="1" dirty="0"/>
              <a:t> applied to further improve models.</a:t>
            </a:r>
          </a:p>
        </p:txBody>
      </p:sp>
      <p:pic>
        <p:nvPicPr>
          <p:cNvPr id="21" name="Picture Placeholder 60" descr="Target">
            <a:extLst>
              <a:ext uri="{FF2B5EF4-FFF2-40B4-BE49-F238E27FC236}">
                <a16:creationId xmlns:a16="http://schemas.microsoft.com/office/drawing/2014/main" id="{BD3D76F0-371B-4768-8DF2-DFBE8147C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2593401"/>
            <a:ext cx="501892" cy="502516"/>
          </a:xfrm>
          <a:prstGeom prst="ellipse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D59A49-2FCE-4D7F-879B-9053D58C43FD}"/>
              </a:ext>
            </a:extLst>
          </p:cNvPr>
          <p:cNvSpPr txBox="1">
            <a:spLocks/>
          </p:cNvSpPr>
          <p:nvPr/>
        </p:nvSpPr>
        <p:spPr>
          <a:xfrm>
            <a:off x="8468130" y="3584367"/>
            <a:ext cx="3147060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Most models have better recall scores.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881FA38-7D84-45CE-B459-5E29AC63551E}"/>
              </a:ext>
            </a:extLst>
          </p:cNvPr>
          <p:cNvSpPr txBox="1">
            <a:spLocks/>
          </p:cNvSpPr>
          <p:nvPr/>
        </p:nvSpPr>
        <p:spPr>
          <a:xfrm>
            <a:off x="8444566" y="4607481"/>
            <a:ext cx="3147059" cy="44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b="1" dirty="0"/>
              <a:t>The BEST model is </a:t>
            </a:r>
          </a:p>
          <a:p>
            <a:pPr marL="457200" lvl="1" indent="0">
              <a:buNone/>
            </a:pPr>
            <a:r>
              <a:rPr lang="en-US" sz="1800" b="1" i="1" u="sng" dirty="0"/>
              <a:t>SVM with 7 features and ADASYN</a:t>
            </a:r>
          </a:p>
        </p:txBody>
      </p:sp>
      <p:pic>
        <p:nvPicPr>
          <p:cNvPr id="25" name="Picture Placeholder 60" descr="Target">
            <a:extLst>
              <a:ext uri="{FF2B5EF4-FFF2-40B4-BE49-F238E27FC236}">
                <a16:creationId xmlns:a16="http://schemas.microsoft.com/office/drawing/2014/main" id="{E8B493BF-9D4B-4B08-88CD-BDE55965C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38907" y="3616680"/>
            <a:ext cx="501892" cy="502516"/>
          </a:xfrm>
          <a:prstGeom prst="ellipse">
            <a:avLst/>
          </a:prstGeom>
        </p:spPr>
      </p:pic>
      <p:pic>
        <p:nvPicPr>
          <p:cNvPr id="26" name="Picture Placeholder 60" descr="Target">
            <a:extLst>
              <a:ext uri="{FF2B5EF4-FFF2-40B4-BE49-F238E27FC236}">
                <a16:creationId xmlns:a16="http://schemas.microsoft.com/office/drawing/2014/main" id="{BDA4A9E4-3196-489A-BEDE-B8E19571D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8341447" y="4625272"/>
            <a:ext cx="501892" cy="5025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428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87E98-846F-47DF-86B2-4D3F9DF5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95" y="1895402"/>
            <a:ext cx="5015873" cy="3542857"/>
          </a:xfrm>
          <a:prstGeom prst="rect">
            <a:avLst/>
          </a:prstGeom>
        </p:spPr>
      </p:pic>
      <p:pic>
        <p:nvPicPr>
          <p:cNvPr id="8" name="Picture Placeholder 76" descr="Bullseye">
            <a:extLst>
              <a:ext uri="{FF2B5EF4-FFF2-40B4-BE49-F238E27FC236}">
                <a16:creationId xmlns:a16="http://schemas.microsoft.com/office/drawing/2014/main" id="{F07BBAAB-729E-44F3-8E89-BAF9A08568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1" r="91"/>
          <a:stretch/>
        </p:blipFill>
        <p:spPr>
          <a:xfrm>
            <a:off x="898784" y="1726952"/>
            <a:ext cx="724509" cy="725411"/>
          </a:xfrm>
          <a:prstGeom prst="ellipse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BF1467-F2C2-436A-BBDF-4C2EDFB8E3C5}"/>
              </a:ext>
            </a:extLst>
          </p:cNvPr>
          <p:cNvSpPr txBox="1">
            <a:spLocks/>
          </p:cNvSpPr>
          <p:nvPr/>
        </p:nvSpPr>
        <p:spPr>
          <a:xfrm>
            <a:off x="276984" y="2924614"/>
            <a:ext cx="5636351" cy="33114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300" b="1" dirty="0">
                <a:solidFill>
                  <a:schemeClr val="bg1"/>
                </a:solidFill>
              </a:rPr>
              <a:t>Support Vector Machines Model</a:t>
            </a:r>
          </a:p>
          <a:p>
            <a:pPr marL="457200" lvl="1" indent="0">
              <a:buNone/>
            </a:pPr>
            <a:r>
              <a:rPr lang="en-US" sz="2300" b="1" dirty="0">
                <a:solidFill>
                  <a:schemeClr val="bg1"/>
                </a:solidFill>
              </a:rPr>
              <a:t>(7 Features, ADASYN)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4F96BF-4C79-4F83-8B3F-2F8517B5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031022"/>
              </p:ext>
            </p:extLst>
          </p:nvPr>
        </p:nvGraphicFramePr>
        <p:xfrm>
          <a:off x="734678" y="3805307"/>
          <a:ext cx="5636352" cy="7750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06195">
                  <a:extLst>
                    <a:ext uri="{9D8B030D-6E8A-4147-A177-3AD203B41FA5}">
                      <a16:colId xmlns:a16="http://schemas.microsoft.com/office/drawing/2014/main" val="3217225556"/>
                    </a:ext>
                  </a:extLst>
                </a:gridCol>
                <a:gridCol w="1201399">
                  <a:extLst>
                    <a:ext uri="{9D8B030D-6E8A-4147-A177-3AD203B41FA5}">
                      <a16:colId xmlns:a16="http://schemas.microsoft.com/office/drawing/2014/main" val="3140829518"/>
                    </a:ext>
                  </a:extLst>
                </a:gridCol>
                <a:gridCol w="772335">
                  <a:extLst>
                    <a:ext uri="{9D8B030D-6E8A-4147-A177-3AD203B41FA5}">
                      <a16:colId xmlns:a16="http://schemas.microsoft.com/office/drawing/2014/main" val="435730409"/>
                    </a:ext>
                  </a:extLst>
                </a:gridCol>
                <a:gridCol w="836680">
                  <a:extLst>
                    <a:ext uri="{9D8B030D-6E8A-4147-A177-3AD203B41FA5}">
                      <a16:colId xmlns:a16="http://schemas.microsoft.com/office/drawing/2014/main" val="3254579592"/>
                    </a:ext>
                  </a:extLst>
                </a:gridCol>
                <a:gridCol w="750874">
                  <a:extLst>
                    <a:ext uri="{9D8B030D-6E8A-4147-A177-3AD203B41FA5}">
                      <a16:colId xmlns:a16="http://schemas.microsoft.com/office/drawing/2014/main" val="8293502"/>
                    </a:ext>
                  </a:extLst>
                </a:gridCol>
                <a:gridCol w="868869">
                  <a:extLst>
                    <a:ext uri="{9D8B030D-6E8A-4147-A177-3AD203B41FA5}">
                      <a16:colId xmlns:a16="http://schemas.microsoft.com/office/drawing/2014/main" val="3960248657"/>
                    </a:ext>
                  </a:extLst>
                </a:gridCol>
              </a:tblGrid>
              <a:tr h="3634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Accuracy Scores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(Training)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Accuracy Scores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(Test)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F1 </a:t>
                      </a:r>
                      <a:endParaRPr lang="en-AU" sz="120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ROC - AUC</a:t>
                      </a:r>
                      <a:endParaRPr lang="en-AU" sz="1200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555615"/>
                  </a:ext>
                </a:extLst>
              </a:tr>
              <a:tr h="31781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667348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6C02535-E42C-4243-87AB-FBD742777986}"/>
              </a:ext>
            </a:extLst>
          </p:cNvPr>
          <p:cNvSpPr txBox="1">
            <a:spLocks/>
          </p:cNvSpPr>
          <p:nvPr/>
        </p:nvSpPr>
        <p:spPr>
          <a:xfrm>
            <a:off x="928800" y="724113"/>
            <a:ext cx="4737482" cy="697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8F53A9-8B8B-44A1-AA90-F8413064699C}"/>
              </a:ext>
            </a:extLst>
          </p:cNvPr>
          <p:cNvSpPr txBox="1">
            <a:spLocks/>
          </p:cNvSpPr>
          <p:nvPr/>
        </p:nvSpPr>
        <p:spPr>
          <a:xfrm>
            <a:off x="1724788" y="1926218"/>
            <a:ext cx="4962807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>
                <a:solidFill>
                  <a:srgbClr val="FFCD6B"/>
                </a:solidFill>
              </a:rPr>
              <a:t>BEST</a:t>
            </a:r>
            <a:r>
              <a:rPr lang="en-US" sz="2800" dirty="0">
                <a:solidFill>
                  <a:srgbClr val="F5E68B"/>
                </a:solidFill>
              </a:rPr>
              <a:t> </a:t>
            </a:r>
            <a:r>
              <a:rPr lang="en-US" sz="2800" dirty="0">
                <a:solidFill>
                  <a:srgbClr val="FFCD6B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6259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Improvement 1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Improvement 2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Improvement 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 4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19585" y="3078541"/>
            <a:ext cx="3256674" cy="2589903"/>
          </a:xfrm>
        </p:spPr>
        <p:txBody>
          <a:bodyPr>
            <a:normAutofit/>
          </a:bodyPr>
          <a:lstStyle/>
          <a:p>
            <a:r>
              <a:rPr lang="en-GB" dirty="0"/>
              <a:t>Customers who are more likely to churn:</a:t>
            </a:r>
          </a:p>
          <a:p>
            <a:endParaRPr lang="en-GB" sz="1000" dirty="0"/>
          </a:p>
          <a:p>
            <a:r>
              <a:rPr lang="en-GB" dirty="0"/>
              <a:t>     Month to month contract</a:t>
            </a:r>
          </a:p>
          <a:p>
            <a:r>
              <a:rPr lang="en-GB" dirty="0"/>
              <a:t>     Electronic cheque payment</a:t>
            </a:r>
          </a:p>
          <a:p>
            <a:r>
              <a:rPr lang="en-GB" dirty="0"/>
              <a:t>     Short Tenure</a:t>
            </a:r>
          </a:p>
          <a:p>
            <a:r>
              <a:rPr lang="en-GB" dirty="0"/>
              <a:t>     High monthly charges</a:t>
            </a:r>
          </a:p>
          <a:p>
            <a:r>
              <a:rPr lang="en-GB" dirty="0"/>
              <a:t>     Fibre Optic Internet Service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more data to improve performance metrics.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4" y="3059153"/>
            <a:ext cx="3824231" cy="499493"/>
          </a:xfrm>
        </p:spPr>
        <p:txBody>
          <a:bodyPr>
            <a:noAutofit/>
          </a:bodyPr>
          <a:lstStyle/>
          <a:p>
            <a:r>
              <a:rPr lang="en-GB" sz="1500" dirty="0"/>
              <a:t>More hyperparameter tuning (due to limited time unable to tune more than 3 parameters).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Select more complex models like deep neural network for better prediction.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47686" y="5118229"/>
            <a:ext cx="3538862" cy="499493"/>
          </a:xfrm>
        </p:spPr>
        <p:txBody>
          <a:bodyPr>
            <a:noAutofit/>
          </a:bodyPr>
          <a:lstStyle/>
          <a:p>
            <a:r>
              <a:rPr lang="en-GB" sz="1500" dirty="0"/>
              <a:t>Perform ensemble method on poorly performing classifiers to improve accuracy.</a:t>
            </a:r>
          </a:p>
          <a:p>
            <a:endParaRPr lang="en-US" sz="1500" dirty="0"/>
          </a:p>
        </p:txBody>
      </p:sp>
      <p:pic>
        <p:nvPicPr>
          <p:cNvPr id="59" name="Picture Placeholder 58" descr="Stopwatch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1" r="91"/>
          <a:stretch/>
        </p:blipFill>
        <p:spPr>
          <a:xfrm>
            <a:off x="1058513" y="4540234"/>
            <a:ext cx="249828" cy="250139"/>
          </a:xfrm>
        </p:spPr>
      </p:pic>
      <p:pic>
        <p:nvPicPr>
          <p:cNvPr id="61" name="Picture Placeholder 60" descr="Target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1" r="91"/>
          <a:stretch/>
        </p:blipFill>
        <p:spPr/>
      </p:pic>
      <p:pic>
        <p:nvPicPr>
          <p:cNvPr id="77" name="Picture Placeholder 76" descr="Bullseye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1" r="91"/>
          <a:stretch/>
        </p:blipFill>
        <p:spPr/>
      </p:pic>
      <p:pic>
        <p:nvPicPr>
          <p:cNvPr id="25" name="Picture Placeholder 70" descr="Checklist RTL">
            <a:extLst>
              <a:ext uri="{FF2B5EF4-FFF2-40B4-BE49-F238E27FC236}">
                <a16:creationId xmlns:a16="http://schemas.microsoft.com/office/drawing/2014/main" id="{94B3DD82-2579-42A4-8545-0A58541210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91" r="91"/>
          <a:stretch/>
        </p:blipFill>
        <p:spPr>
          <a:xfrm>
            <a:off x="897055" y="1747308"/>
            <a:ext cx="867600" cy="868680"/>
          </a:xfrm>
          <a:prstGeom prst="ellipse">
            <a:avLst/>
          </a:prstGeom>
          <a:noFill/>
          <a:ln w="19050">
            <a:noFill/>
          </a:ln>
        </p:spPr>
      </p:pic>
      <p:grpSp>
        <p:nvGrpSpPr>
          <p:cNvPr id="41" name="Group 853">
            <a:extLst>
              <a:ext uri="{FF2B5EF4-FFF2-40B4-BE49-F238E27FC236}">
                <a16:creationId xmlns:a16="http://schemas.microsoft.com/office/drawing/2014/main" id="{DFE6BE64-71D1-498A-93F2-1D0CE865F7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5208" y="4920581"/>
            <a:ext cx="177388" cy="150675"/>
            <a:chOff x="518" y="2848"/>
            <a:chExt cx="1109" cy="942"/>
          </a:xfrm>
          <a:solidFill>
            <a:srgbClr val="FFCD6B"/>
          </a:solidFill>
        </p:grpSpPr>
        <p:sp>
          <p:nvSpPr>
            <p:cNvPr id="42" name="Freeform 855">
              <a:extLst>
                <a:ext uri="{FF2B5EF4-FFF2-40B4-BE49-F238E27FC236}">
                  <a16:creationId xmlns:a16="http://schemas.microsoft.com/office/drawing/2014/main" id="{E254B18A-26D1-4718-8E0A-08455ED7D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" y="3454"/>
              <a:ext cx="179" cy="336"/>
            </a:xfrm>
            <a:custGeom>
              <a:avLst/>
              <a:gdLst>
                <a:gd name="T0" fmla="*/ 538 w 538"/>
                <a:gd name="T1" fmla="*/ 0 h 1009"/>
                <a:gd name="T2" fmla="*/ 538 w 538"/>
                <a:gd name="T3" fmla="*/ 949 h 1009"/>
                <a:gd name="T4" fmla="*/ 536 w 538"/>
                <a:gd name="T5" fmla="*/ 965 h 1009"/>
                <a:gd name="T6" fmla="*/ 529 w 538"/>
                <a:gd name="T7" fmla="*/ 980 h 1009"/>
                <a:gd name="T8" fmla="*/ 520 w 538"/>
                <a:gd name="T9" fmla="*/ 992 h 1009"/>
                <a:gd name="T10" fmla="*/ 508 w 538"/>
                <a:gd name="T11" fmla="*/ 1001 h 1009"/>
                <a:gd name="T12" fmla="*/ 494 w 538"/>
                <a:gd name="T13" fmla="*/ 1007 h 1009"/>
                <a:gd name="T14" fmla="*/ 478 w 538"/>
                <a:gd name="T15" fmla="*/ 1009 h 1009"/>
                <a:gd name="T16" fmla="*/ 61 w 538"/>
                <a:gd name="T17" fmla="*/ 1009 h 1009"/>
                <a:gd name="T18" fmla="*/ 45 w 538"/>
                <a:gd name="T19" fmla="*/ 1007 h 1009"/>
                <a:gd name="T20" fmla="*/ 31 w 538"/>
                <a:gd name="T21" fmla="*/ 1001 h 1009"/>
                <a:gd name="T22" fmla="*/ 18 w 538"/>
                <a:gd name="T23" fmla="*/ 992 h 1009"/>
                <a:gd name="T24" fmla="*/ 8 w 538"/>
                <a:gd name="T25" fmla="*/ 979 h 1009"/>
                <a:gd name="T26" fmla="*/ 2 w 538"/>
                <a:gd name="T27" fmla="*/ 964 h 1009"/>
                <a:gd name="T28" fmla="*/ 0 w 538"/>
                <a:gd name="T29" fmla="*/ 949 h 1009"/>
                <a:gd name="T30" fmla="*/ 0 w 538"/>
                <a:gd name="T31" fmla="*/ 409 h 1009"/>
                <a:gd name="T32" fmla="*/ 44 w 538"/>
                <a:gd name="T33" fmla="*/ 404 h 1009"/>
                <a:gd name="T34" fmla="*/ 86 w 538"/>
                <a:gd name="T35" fmla="*/ 393 h 1009"/>
                <a:gd name="T36" fmla="*/ 126 w 538"/>
                <a:gd name="T37" fmla="*/ 377 h 1009"/>
                <a:gd name="T38" fmla="*/ 165 w 538"/>
                <a:gd name="T39" fmla="*/ 357 h 1009"/>
                <a:gd name="T40" fmla="*/ 201 w 538"/>
                <a:gd name="T41" fmla="*/ 332 h 1009"/>
                <a:gd name="T42" fmla="*/ 236 w 538"/>
                <a:gd name="T43" fmla="*/ 303 h 1009"/>
                <a:gd name="T44" fmla="*/ 538 w 538"/>
                <a:gd name="T45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8" h="1009">
                  <a:moveTo>
                    <a:pt x="538" y="0"/>
                  </a:moveTo>
                  <a:lnTo>
                    <a:pt x="538" y="949"/>
                  </a:lnTo>
                  <a:lnTo>
                    <a:pt x="536" y="965"/>
                  </a:lnTo>
                  <a:lnTo>
                    <a:pt x="529" y="980"/>
                  </a:lnTo>
                  <a:lnTo>
                    <a:pt x="520" y="992"/>
                  </a:lnTo>
                  <a:lnTo>
                    <a:pt x="508" y="1001"/>
                  </a:lnTo>
                  <a:lnTo>
                    <a:pt x="494" y="1007"/>
                  </a:lnTo>
                  <a:lnTo>
                    <a:pt x="478" y="1009"/>
                  </a:lnTo>
                  <a:lnTo>
                    <a:pt x="61" y="1009"/>
                  </a:lnTo>
                  <a:lnTo>
                    <a:pt x="45" y="1007"/>
                  </a:lnTo>
                  <a:lnTo>
                    <a:pt x="31" y="1001"/>
                  </a:lnTo>
                  <a:lnTo>
                    <a:pt x="18" y="992"/>
                  </a:lnTo>
                  <a:lnTo>
                    <a:pt x="8" y="979"/>
                  </a:lnTo>
                  <a:lnTo>
                    <a:pt x="2" y="964"/>
                  </a:lnTo>
                  <a:lnTo>
                    <a:pt x="0" y="949"/>
                  </a:lnTo>
                  <a:lnTo>
                    <a:pt x="0" y="409"/>
                  </a:lnTo>
                  <a:lnTo>
                    <a:pt x="44" y="404"/>
                  </a:lnTo>
                  <a:lnTo>
                    <a:pt x="86" y="393"/>
                  </a:lnTo>
                  <a:lnTo>
                    <a:pt x="126" y="377"/>
                  </a:lnTo>
                  <a:lnTo>
                    <a:pt x="165" y="357"/>
                  </a:lnTo>
                  <a:lnTo>
                    <a:pt x="201" y="332"/>
                  </a:lnTo>
                  <a:lnTo>
                    <a:pt x="236" y="303"/>
                  </a:lnTo>
                  <a:lnTo>
                    <a:pt x="5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56">
              <a:extLst>
                <a:ext uri="{FF2B5EF4-FFF2-40B4-BE49-F238E27FC236}">
                  <a16:creationId xmlns:a16="http://schemas.microsoft.com/office/drawing/2014/main" id="{E363311D-4A8C-4B1F-94B4-15B7EB701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451"/>
              <a:ext cx="179" cy="339"/>
            </a:xfrm>
            <a:custGeom>
              <a:avLst/>
              <a:gdLst>
                <a:gd name="T0" fmla="*/ 0 w 537"/>
                <a:gd name="T1" fmla="*/ 0 h 1016"/>
                <a:gd name="T2" fmla="*/ 286 w 537"/>
                <a:gd name="T3" fmla="*/ 286 h 1016"/>
                <a:gd name="T4" fmla="*/ 317 w 537"/>
                <a:gd name="T5" fmla="*/ 314 h 1016"/>
                <a:gd name="T6" fmla="*/ 349 w 537"/>
                <a:gd name="T7" fmla="*/ 336 h 1016"/>
                <a:gd name="T8" fmla="*/ 383 w 537"/>
                <a:gd name="T9" fmla="*/ 356 h 1016"/>
                <a:gd name="T10" fmla="*/ 420 w 537"/>
                <a:gd name="T11" fmla="*/ 371 h 1016"/>
                <a:gd name="T12" fmla="*/ 457 w 537"/>
                <a:gd name="T13" fmla="*/ 382 h 1016"/>
                <a:gd name="T14" fmla="*/ 497 w 537"/>
                <a:gd name="T15" fmla="*/ 390 h 1016"/>
                <a:gd name="T16" fmla="*/ 537 w 537"/>
                <a:gd name="T17" fmla="*/ 393 h 1016"/>
                <a:gd name="T18" fmla="*/ 537 w 537"/>
                <a:gd name="T19" fmla="*/ 956 h 1016"/>
                <a:gd name="T20" fmla="*/ 535 w 537"/>
                <a:gd name="T21" fmla="*/ 972 h 1016"/>
                <a:gd name="T22" fmla="*/ 529 w 537"/>
                <a:gd name="T23" fmla="*/ 987 h 1016"/>
                <a:gd name="T24" fmla="*/ 520 w 537"/>
                <a:gd name="T25" fmla="*/ 999 h 1016"/>
                <a:gd name="T26" fmla="*/ 508 w 537"/>
                <a:gd name="T27" fmla="*/ 1008 h 1016"/>
                <a:gd name="T28" fmla="*/ 492 w 537"/>
                <a:gd name="T29" fmla="*/ 1014 h 1016"/>
                <a:gd name="T30" fmla="*/ 477 w 537"/>
                <a:gd name="T31" fmla="*/ 1016 h 1016"/>
                <a:gd name="T32" fmla="*/ 60 w 537"/>
                <a:gd name="T33" fmla="*/ 1016 h 1016"/>
                <a:gd name="T34" fmla="*/ 44 w 537"/>
                <a:gd name="T35" fmla="*/ 1014 h 1016"/>
                <a:gd name="T36" fmla="*/ 30 w 537"/>
                <a:gd name="T37" fmla="*/ 1008 h 1016"/>
                <a:gd name="T38" fmla="*/ 18 w 537"/>
                <a:gd name="T39" fmla="*/ 999 h 1016"/>
                <a:gd name="T40" fmla="*/ 8 w 537"/>
                <a:gd name="T41" fmla="*/ 986 h 1016"/>
                <a:gd name="T42" fmla="*/ 2 w 537"/>
                <a:gd name="T43" fmla="*/ 971 h 1016"/>
                <a:gd name="T44" fmla="*/ 0 w 537"/>
                <a:gd name="T45" fmla="*/ 956 h 1016"/>
                <a:gd name="T46" fmla="*/ 0 w 537"/>
                <a:gd name="T4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7" h="1016">
                  <a:moveTo>
                    <a:pt x="0" y="0"/>
                  </a:moveTo>
                  <a:lnTo>
                    <a:pt x="286" y="286"/>
                  </a:lnTo>
                  <a:lnTo>
                    <a:pt x="317" y="314"/>
                  </a:lnTo>
                  <a:lnTo>
                    <a:pt x="349" y="336"/>
                  </a:lnTo>
                  <a:lnTo>
                    <a:pt x="383" y="356"/>
                  </a:lnTo>
                  <a:lnTo>
                    <a:pt x="420" y="371"/>
                  </a:lnTo>
                  <a:lnTo>
                    <a:pt x="457" y="382"/>
                  </a:lnTo>
                  <a:lnTo>
                    <a:pt x="497" y="390"/>
                  </a:lnTo>
                  <a:lnTo>
                    <a:pt x="537" y="393"/>
                  </a:lnTo>
                  <a:lnTo>
                    <a:pt x="537" y="956"/>
                  </a:lnTo>
                  <a:lnTo>
                    <a:pt x="535" y="972"/>
                  </a:lnTo>
                  <a:lnTo>
                    <a:pt x="529" y="987"/>
                  </a:lnTo>
                  <a:lnTo>
                    <a:pt x="520" y="999"/>
                  </a:lnTo>
                  <a:lnTo>
                    <a:pt x="508" y="1008"/>
                  </a:lnTo>
                  <a:lnTo>
                    <a:pt x="492" y="1014"/>
                  </a:lnTo>
                  <a:lnTo>
                    <a:pt x="477" y="1016"/>
                  </a:lnTo>
                  <a:lnTo>
                    <a:pt x="60" y="1016"/>
                  </a:lnTo>
                  <a:lnTo>
                    <a:pt x="44" y="1014"/>
                  </a:lnTo>
                  <a:lnTo>
                    <a:pt x="30" y="1008"/>
                  </a:lnTo>
                  <a:lnTo>
                    <a:pt x="18" y="999"/>
                  </a:lnTo>
                  <a:lnTo>
                    <a:pt x="8" y="986"/>
                  </a:lnTo>
                  <a:lnTo>
                    <a:pt x="2" y="971"/>
                  </a:lnTo>
                  <a:lnTo>
                    <a:pt x="0" y="9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57">
              <a:extLst>
                <a:ext uri="{FF2B5EF4-FFF2-40B4-BE49-F238E27FC236}">
                  <a16:creationId xmlns:a16="http://schemas.microsoft.com/office/drawing/2014/main" id="{6E8170D7-8695-49C0-A688-612FB458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" y="3387"/>
              <a:ext cx="179" cy="403"/>
            </a:xfrm>
            <a:custGeom>
              <a:avLst/>
              <a:gdLst>
                <a:gd name="T0" fmla="*/ 537 w 537"/>
                <a:gd name="T1" fmla="*/ 0 h 1208"/>
                <a:gd name="T2" fmla="*/ 537 w 537"/>
                <a:gd name="T3" fmla="*/ 1148 h 1208"/>
                <a:gd name="T4" fmla="*/ 535 w 537"/>
                <a:gd name="T5" fmla="*/ 1164 h 1208"/>
                <a:gd name="T6" fmla="*/ 529 w 537"/>
                <a:gd name="T7" fmla="*/ 1179 h 1208"/>
                <a:gd name="T8" fmla="*/ 520 w 537"/>
                <a:gd name="T9" fmla="*/ 1191 h 1208"/>
                <a:gd name="T10" fmla="*/ 507 w 537"/>
                <a:gd name="T11" fmla="*/ 1200 h 1208"/>
                <a:gd name="T12" fmla="*/ 493 w 537"/>
                <a:gd name="T13" fmla="*/ 1206 h 1208"/>
                <a:gd name="T14" fmla="*/ 478 w 537"/>
                <a:gd name="T15" fmla="*/ 1208 h 1208"/>
                <a:gd name="T16" fmla="*/ 61 w 537"/>
                <a:gd name="T17" fmla="*/ 1208 h 1208"/>
                <a:gd name="T18" fmla="*/ 44 w 537"/>
                <a:gd name="T19" fmla="*/ 1206 h 1208"/>
                <a:gd name="T20" fmla="*/ 29 w 537"/>
                <a:gd name="T21" fmla="*/ 1200 h 1208"/>
                <a:gd name="T22" fmla="*/ 17 w 537"/>
                <a:gd name="T23" fmla="*/ 1191 h 1208"/>
                <a:gd name="T24" fmla="*/ 8 w 537"/>
                <a:gd name="T25" fmla="*/ 1178 h 1208"/>
                <a:gd name="T26" fmla="*/ 2 w 537"/>
                <a:gd name="T27" fmla="*/ 1163 h 1208"/>
                <a:gd name="T28" fmla="*/ 0 w 537"/>
                <a:gd name="T29" fmla="*/ 1148 h 1208"/>
                <a:gd name="T30" fmla="*/ 0 w 537"/>
                <a:gd name="T31" fmla="*/ 526 h 1208"/>
                <a:gd name="T32" fmla="*/ 31 w 537"/>
                <a:gd name="T33" fmla="*/ 504 h 1208"/>
                <a:gd name="T34" fmla="*/ 60 w 537"/>
                <a:gd name="T35" fmla="*/ 477 h 1208"/>
                <a:gd name="T36" fmla="*/ 537 w 537"/>
                <a:gd name="T37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1208">
                  <a:moveTo>
                    <a:pt x="537" y="0"/>
                  </a:moveTo>
                  <a:lnTo>
                    <a:pt x="537" y="1148"/>
                  </a:lnTo>
                  <a:lnTo>
                    <a:pt x="535" y="1164"/>
                  </a:lnTo>
                  <a:lnTo>
                    <a:pt x="529" y="1179"/>
                  </a:lnTo>
                  <a:lnTo>
                    <a:pt x="520" y="1191"/>
                  </a:lnTo>
                  <a:lnTo>
                    <a:pt x="507" y="1200"/>
                  </a:lnTo>
                  <a:lnTo>
                    <a:pt x="493" y="1206"/>
                  </a:lnTo>
                  <a:lnTo>
                    <a:pt x="478" y="1208"/>
                  </a:lnTo>
                  <a:lnTo>
                    <a:pt x="61" y="1208"/>
                  </a:lnTo>
                  <a:lnTo>
                    <a:pt x="44" y="1206"/>
                  </a:lnTo>
                  <a:lnTo>
                    <a:pt x="29" y="1200"/>
                  </a:lnTo>
                  <a:lnTo>
                    <a:pt x="17" y="1191"/>
                  </a:lnTo>
                  <a:lnTo>
                    <a:pt x="8" y="1178"/>
                  </a:lnTo>
                  <a:lnTo>
                    <a:pt x="2" y="1163"/>
                  </a:lnTo>
                  <a:lnTo>
                    <a:pt x="0" y="1148"/>
                  </a:lnTo>
                  <a:lnTo>
                    <a:pt x="0" y="526"/>
                  </a:lnTo>
                  <a:lnTo>
                    <a:pt x="31" y="504"/>
                  </a:lnTo>
                  <a:lnTo>
                    <a:pt x="60" y="477"/>
                  </a:lnTo>
                  <a:lnTo>
                    <a:pt x="5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58">
              <a:extLst>
                <a:ext uri="{FF2B5EF4-FFF2-40B4-BE49-F238E27FC236}">
                  <a16:creationId xmlns:a16="http://schemas.microsoft.com/office/drawing/2014/main" id="{CB368751-B387-474E-8BAF-0F35693B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3152"/>
              <a:ext cx="180" cy="638"/>
            </a:xfrm>
            <a:custGeom>
              <a:avLst/>
              <a:gdLst>
                <a:gd name="T0" fmla="*/ 497 w 538"/>
                <a:gd name="T1" fmla="*/ 0 h 1915"/>
                <a:gd name="T2" fmla="*/ 506 w 538"/>
                <a:gd name="T3" fmla="*/ 9 h 1915"/>
                <a:gd name="T4" fmla="*/ 514 w 538"/>
                <a:gd name="T5" fmla="*/ 18 h 1915"/>
                <a:gd name="T6" fmla="*/ 526 w 538"/>
                <a:gd name="T7" fmla="*/ 28 h 1915"/>
                <a:gd name="T8" fmla="*/ 538 w 538"/>
                <a:gd name="T9" fmla="*/ 39 h 1915"/>
                <a:gd name="T10" fmla="*/ 538 w 538"/>
                <a:gd name="T11" fmla="*/ 1855 h 1915"/>
                <a:gd name="T12" fmla="*/ 536 w 538"/>
                <a:gd name="T13" fmla="*/ 1871 h 1915"/>
                <a:gd name="T14" fmla="*/ 530 w 538"/>
                <a:gd name="T15" fmla="*/ 1886 h 1915"/>
                <a:gd name="T16" fmla="*/ 520 w 538"/>
                <a:gd name="T17" fmla="*/ 1898 h 1915"/>
                <a:gd name="T18" fmla="*/ 507 w 538"/>
                <a:gd name="T19" fmla="*/ 1907 h 1915"/>
                <a:gd name="T20" fmla="*/ 493 w 538"/>
                <a:gd name="T21" fmla="*/ 1913 h 1915"/>
                <a:gd name="T22" fmla="*/ 477 w 538"/>
                <a:gd name="T23" fmla="*/ 1915 h 1915"/>
                <a:gd name="T24" fmla="*/ 60 w 538"/>
                <a:gd name="T25" fmla="*/ 1915 h 1915"/>
                <a:gd name="T26" fmla="*/ 45 w 538"/>
                <a:gd name="T27" fmla="*/ 1913 h 1915"/>
                <a:gd name="T28" fmla="*/ 30 w 538"/>
                <a:gd name="T29" fmla="*/ 1907 h 1915"/>
                <a:gd name="T30" fmla="*/ 18 w 538"/>
                <a:gd name="T31" fmla="*/ 1898 h 1915"/>
                <a:gd name="T32" fmla="*/ 8 w 538"/>
                <a:gd name="T33" fmla="*/ 1885 h 1915"/>
                <a:gd name="T34" fmla="*/ 2 w 538"/>
                <a:gd name="T35" fmla="*/ 1870 h 1915"/>
                <a:gd name="T36" fmla="*/ 0 w 538"/>
                <a:gd name="T37" fmla="*/ 1855 h 1915"/>
                <a:gd name="T38" fmla="*/ 0 w 538"/>
                <a:gd name="T39" fmla="*/ 498 h 1915"/>
                <a:gd name="T40" fmla="*/ 497 w 538"/>
                <a:gd name="T4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8" h="1915">
                  <a:moveTo>
                    <a:pt x="497" y="0"/>
                  </a:moveTo>
                  <a:lnTo>
                    <a:pt x="506" y="9"/>
                  </a:lnTo>
                  <a:lnTo>
                    <a:pt x="514" y="18"/>
                  </a:lnTo>
                  <a:lnTo>
                    <a:pt x="526" y="28"/>
                  </a:lnTo>
                  <a:lnTo>
                    <a:pt x="538" y="39"/>
                  </a:lnTo>
                  <a:lnTo>
                    <a:pt x="538" y="1855"/>
                  </a:lnTo>
                  <a:lnTo>
                    <a:pt x="536" y="1871"/>
                  </a:lnTo>
                  <a:lnTo>
                    <a:pt x="530" y="1886"/>
                  </a:lnTo>
                  <a:lnTo>
                    <a:pt x="520" y="1898"/>
                  </a:lnTo>
                  <a:lnTo>
                    <a:pt x="507" y="1907"/>
                  </a:lnTo>
                  <a:lnTo>
                    <a:pt x="493" y="1913"/>
                  </a:lnTo>
                  <a:lnTo>
                    <a:pt x="477" y="1915"/>
                  </a:lnTo>
                  <a:lnTo>
                    <a:pt x="60" y="1915"/>
                  </a:lnTo>
                  <a:lnTo>
                    <a:pt x="45" y="1913"/>
                  </a:lnTo>
                  <a:lnTo>
                    <a:pt x="30" y="1907"/>
                  </a:lnTo>
                  <a:lnTo>
                    <a:pt x="18" y="1898"/>
                  </a:lnTo>
                  <a:lnTo>
                    <a:pt x="8" y="1885"/>
                  </a:lnTo>
                  <a:lnTo>
                    <a:pt x="2" y="1870"/>
                  </a:lnTo>
                  <a:lnTo>
                    <a:pt x="0" y="1855"/>
                  </a:lnTo>
                  <a:lnTo>
                    <a:pt x="0" y="498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59">
              <a:extLst>
                <a:ext uri="{FF2B5EF4-FFF2-40B4-BE49-F238E27FC236}">
                  <a16:creationId xmlns:a16="http://schemas.microsoft.com/office/drawing/2014/main" id="{A5838798-A5D3-42A0-B350-503355208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2848"/>
              <a:ext cx="1109" cy="676"/>
            </a:xfrm>
            <a:custGeom>
              <a:avLst/>
              <a:gdLst>
                <a:gd name="T0" fmla="*/ 3211 w 3327"/>
                <a:gd name="T1" fmla="*/ 0 h 2029"/>
                <a:gd name="T2" fmla="*/ 3261 w 3327"/>
                <a:gd name="T3" fmla="*/ 8 h 2029"/>
                <a:gd name="T4" fmla="*/ 3299 w 3327"/>
                <a:gd name="T5" fmla="*/ 32 h 2029"/>
                <a:gd name="T6" fmla="*/ 3321 w 3327"/>
                <a:gd name="T7" fmla="*/ 72 h 2029"/>
                <a:gd name="T8" fmla="*/ 3327 w 3327"/>
                <a:gd name="T9" fmla="*/ 124 h 2029"/>
                <a:gd name="T10" fmla="*/ 3300 w 3327"/>
                <a:gd name="T11" fmla="*/ 692 h 2029"/>
                <a:gd name="T12" fmla="*/ 3295 w 3327"/>
                <a:gd name="T13" fmla="*/ 730 h 2029"/>
                <a:gd name="T14" fmla="*/ 3278 w 3327"/>
                <a:gd name="T15" fmla="*/ 770 h 2029"/>
                <a:gd name="T16" fmla="*/ 3250 w 3327"/>
                <a:gd name="T17" fmla="*/ 799 h 2029"/>
                <a:gd name="T18" fmla="*/ 3219 w 3327"/>
                <a:gd name="T19" fmla="*/ 816 h 2029"/>
                <a:gd name="T20" fmla="*/ 3187 w 3327"/>
                <a:gd name="T21" fmla="*/ 822 h 2029"/>
                <a:gd name="T22" fmla="*/ 3153 w 3327"/>
                <a:gd name="T23" fmla="*/ 815 h 2029"/>
                <a:gd name="T24" fmla="*/ 3127 w 3327"/>
                <a:gd name="T25" fmla="*/ 799 h 2029"/>
                <a:gd name="T26" fmla="*/ 3107 w 3327"/>
                <a:gd name="T27" fmla="*/ 780 h 2029"/>
                <a:gd name="T28" fmla="*/ 1634 w 3327"/>
                <a:gd name="T29" fmla="*/ 1955 h 2029"/>
                <a:gd name="T30" fmla="*/ 1591 w 3327"/>
                <a:gd name="T31" fmla="*/ 1986 h 2029"/>
                <a:gd name="T32" fmla="*/ 1541 w 3327"/>
                <a:gd name="T33" fmla="*/ 2002 h 2029"/>
                <a:gd name="T34" fmla="*/ 1488 w 3327"/>
                <a:gd name="T35" fmla="*/ 2002 h 2029"/>
                <a:gd name="T36" fmla="*/ 1438 w 3327"/>
                <a:gd name="T37" fmla="*/ 1986 h 2029"/>
                <a:gd name="T38" fmla="*/ 1396 w 3327"/>
                <a:gd name="T39" fmla="*/ 1955 h 2029"/>
                <a:gd name="T40" fmla="*/ 317 w 3327"/>
                <a:gd name="T41" fmla="*/ 1979 h 2029"/>
                <a:gd name="T42" fmla="*/ 275 w 3327"/>
                <a:gd name="T43" fmla="*/ 2011 h 2029"/>
                <a:gd name="T44" fmla="*/ 225 w 3327"/>
                <a:gd name="T45" fmla="*/ 2027 h 2029"/>
                <a:gd name="T46" fmla="*/ 172 w 3327"/>
                <a:gd name="T47" fmla="*/ 2027 h 2029"/>
                <a:gd name="T48" fmla="*/ 122 w 3327"/>
                <a:gd name="T49" fmla="*/ 2011 h 2029"/>
                <a:gd name="T50" fmla="*/ 80 w 3327"/>
                <a:gd name="T51" fmla="*/ 1979 h 2029"/>
                <a:gd name="T52" fmla="*/ 28 w 3327"/>
                <a:gd name="T53" fmla="*/ 1925 h 2029"/>
                <a:gd name="T54" fmla="*/ 4 w 3327"/>
                <a:gd name="T55" fmla="*/ 1872 h 2029"/>
                <a:gd name="T56" fmla="*/ 0 w 3327"/>
                <a:gd name="T57" fmla="*/ 1816 h 2029"/>
                <a:gd name="T58" fmla="*/ 14 w 3327"/>
                <a:gd name="T59" fmla="*/ 1760 h 2029"/>
                <a:gd name="T60" fmla="*/ 48 w 3327"/>
                <a:gd name="T61" fmla="*/ 1710 h 2029"/>
                <a:gd name="T62" fmla="*/ 771 w 3327"/>
                <a:gd name="T63" fmla="*/ 992 h 2029"/>
                <a:gd name="T64" fmla="*/ 817 w 3327"/>
                <a:gd name="T65" fmla="*/ 968 h 2029"/>
                <a:gd name="T66" fmla="*/ 869 w 3327"/>
                <a:gd name="T67" fmla="*/ 960 h 2029"/>
                <a:gd name="T68" fmla="*/ 921 w 3327"/>
                <a:gd name="T69" fmla="*/ 968 h 2029"/>
                <a:gd name="T70" fmla="*/ 968 w 3327"/>
                <a:gd name="T71" fmla="*/ 992 h 2029"/>
                <a:gd name="T72" fmla="*/ 1515 w 3327"/>
                <a:gd name="T73" fmla="*/ 1537 h 2029"/>
                <a:gd name="T74" fmla="*/ 2586 w 3327"/>
                <a:gd name="T75" fmla="*/ 261 h 2029"/>
                <a:gd name="T76" fmla="*/ 2530 w 3327"/>
                <a:gd name="T77" fmla="*/ 204 h 2029"/>
                <a:gd name="T78" fmla="*/ 2515 w 3327"/>
                <a:gd name="T79" fmla="*/ 185 h 2029"/>
                <a:gd name="T80" fmla="*/ 2502 w 3327"/>
                <a:gd name="T81" fmla="*/ 160 h 2029"/>
                <a:gd name="T82" fmla="*/ 2497 w 3327"/>
                <a:gd name="T83" fmla="*/ 127 h 2029"/>
                <a:gd name="T84" fmla="*/ 2507 w 3327"/>
                <a:gd name="T85" fmla="*/ 89 h 2029"/>
                <a:gd name="T86" fmla="*/ 2528 w 3327"/>
                <a:gd name="T87" fmla="*/ 58 h 2029"/>
                <a:gd name="T88" fmla="*/ 2558 w 3327"/>
                <a:gd name="T89" fmla="*/ 37 h 2029"/>
                <a:gd name="T90" fmla="*/ 2589 w 3327"/>
                <a:gd name="T91" fmla="*/ 29 h 2029"/>
                <a:gd name="T92" fmla="*/ 2618 w 3327"/>
                <a:gd name="T93" fmla="*/ 27 h 2029"/>
                <a:gd name="T94" fmla="*/ 3200 w 3327"/>
                <a:gd name="T95" fmla="*/ 0 h 2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27" h="2029">
                  <a:moveTo>
                    <a:pt x="3200" y="0"/>
                  </a:moveTo>
                  <a:lnTo>
                    <a:pt x="3211" y="0"/>
                  </a:lnTo>
                  <a:lnTo>
                    <a:pt x="3237" y="2"/>
                  </a:lnTo>
                  <a:lnTo>
                    <a:pt x="3261" y="8"/>
                  </a:lnTo>
                  <a:lnTo>
                    <a:pt x="3282" y="18"/>
                  </a:lnTo>
                  <a:lnTo>
                    <a:pt x="3299" y="32"/>
                  </a:lnTo>
                  <a:lnTo>
                    <a:pt x="3312" y="50"/>
                  </a:lnTo>
                  <a:lnTo>
                    <a:pt x="3321" y="72"/>
                  </a:lnTo>
                  <a:lnTo>
                    <a:pt x="3326" y="96"/>
                  </a:lnTo>
                  <a:lnTo>
                    <a:pt x="3327" y="124"/>
                  </a:lnTo>
                  <a:lnTo>
                    <a:pt x="3318" y="313"/>
                  </a:lnTo>
                  <a:lnTo>
                    <a:pt x="3300" y="692"/>
                  </a:lnTo>
                  <a:lnTo>
                    <a:pt x="3299" y="710"/>
                  </a:lnTo>
                  <a:lnTo>
                    <a:pt x="3295" y="730"/>
                  </a:lnTo>
                  <a:lnTo>
                    <a:pt x="3289" y="750"/>
                  </a:lnTo>
                  <a:lnTo>
                    <a:pt x="3278" y="770"/>
                  </a:lnTo>
                  <a:lnTo>
                    <a:pt x="3263" y="788"/>
                  </a:lnTo>
                  <a:lnTo>
                    <a:pt x="3250" y="799"/>
                  </a:lnTo>
                  <a:lnTo>
                    <a:pt x="3235" y="809"/>
                  </a:lnTo>
                  <a:lnTo>
                    <a:pt x="3219" y="816"/>
                  </a:lnTo>
                  <a:lnTo>
                    <a:pt x="3203" y="821"/>
                  </a:lnTo>
                  <a:lnTo>
                    <a:pt x="3187" y="822"/>
                  </a:lnTo>
                  <a:lnTo>
                    <a:pt x="3169" y="820"/>
                  </a:lnTo>
                  <a:lnTo>
                    <a:pt x="3153" y="815"/>
                  </a:lnTo>
                  <a:lnTo>
                    <a:pt x="3140" y="808"/>
                  </a:lnTo>
                  <a:lnTo>
                    <a:pt x="3127" y="799"/>
                  </a:lnTo>
                  <a:lnTo>
                    <a:pt x="3117" y="789"/>
                  </a:lnTo>
                  <a:lnTo>
                    <a:pt x="3107" y="780"/>
                  </a:lnTo>
                  <a:lnTo>
                    <a:pt x="2957" y="631"/>
                  </a:lnTo>
                  <a:lnTo>
                    <a:pt x="1634" y="1955"/>
                  </a:lnTo>
                  <a:lnTo>
                    <a:pt x="1613" y="1972"/>
                  </a:lnTo>
                  <a:lnTo>
                    <a:pt x="1591" y="1986"/>
                  </a:lnTo>
                  <a:lnTo>
                    <a:pt x="1567" y="1996"/>
                  </a:lnTo>
                  <a:lnTo>
                    <a:pt x="1541" y="2002"/>
                  </a:lnTo>
                  <a:lnTo>
                    <a:pt x="1515" y="2005"/>
                  </a:lnTo>
                  <a:lnTo>
                    <a:pt x="1488" y="2002"/>
                  </a:lnTo>
                  <a:lnTo>
                    <a:pt x="1462" y="1996"/>
                  </a:lnTo>
                  <a:lnTo>
                    <a:pt x="1438" y="1986"/>
                  </a:lnTo>
                  <a:lnTo>
                    <a:pt x="1416" y="1972"/>
                  </a:lnTo>
                  <a:lnTo>
                    <a:pt x="1396" y="1955"/>
                  </a:lnTo>
                  <a:lnTo>
                    <a:pt x="869" y="1428"/>
                  </a:lnTo>
                  <a:lnTo>
                    <a:pt x="317" y="1979"/>
                  </a:lnTo>
                  <a:lnTo>
                    <a:pt x="297" y="1996"/>
                  </a:lnTo>
                  <a:lnTo>
                    <a:pt x="275" y="2011"/>
                  </a:lnTo>
                  <a:lnTo>
                    <a:pt x="250" y="2021"/>
                  </a:lnTo>
                  <a:lnTo>
                    <a:pt x="225" y="2027"/>
                  </a:lnTo>
                  <a:lnTo>
                    <a:pt x="199" y="2029"/>
                  </a:lnTo>
                  <a:lnTo>
                    <a:pt x="172" y="2027"/>
                  </a:lnTo>
                  <a:lnTo>
                    <a:pt x="146" y="2021"/>
                  </a:lnTo>
                  <a:lnTo>
                    <a:pt x="122" y="2011"/>
                  </a:lnTo>
                  <a:lnTo>
                    <a:pt x="100" y="1996"/>
                  </a:lnTo>
                  <a:lnTo>
                    <a:pt x="80" y="1979"/>
                  </a:lnTo>
                  <a:lnTo>
                    <a:pt x="48" y="1948"/>
                  </a:lnTo>
                  <a:lnTo>
                    <a:pt x="28" y="1925"/>
                  </a:lnTo>
                  <a:lnTo>
                    <a:pt x="14" y="1899"/>
                  </a:lnTo>
                  <a:lnTo>
                    <a:pt x="4" y="1872"/>
                  </a:lnTo>
                  <a:lnTo>
                    <a:pt x="0" y="1844"/>
                  </a:lnTo>
                  <a:lnTo>
                    <a:pt x="0" y="1816"/>
                  </a:lnTo>
                  <a:lnTo>
                    <a:pt x="4" y="1787"/>
                  </a:lnTo>
                  <a:lnTo>
                    <a:pt x="14" y="1760"/>
                  </a:lnTo>
                  <a:lnTo>
                    <a:pt x="28" y="1734"/>
                  </a:lnTo>
                  <a:lnTo>
                    <a:pt x="48" y="1710"/>
                  </a:lnTo>
                  <a:lnTo>
                    <a:pt x="750" y="1009"/>
                  </a:lnTo>
                  <a:lnTo>
                    <a:pt x="771" y="992"/>
                  </a:lnTo>
                  <a:lnTo>
                    <a:pt x="793" y="978"/>
                  </a:lnTo>
                  <a:lnTo>
                    <a:pt x="817" y="968"/>
                  </a:lnTo>
                  <a:lnTo>
                    <a:pt x="842" y="962"/>
                  </a:lnTo>
                  <a:lnTo>
                    <a:pt x="869" y="960"/>
                  </a:lnTo>
                  <a:lnTo>
                    <a:pt x="895" y="962"/>
                  </a:lnTo>
                  <a:lnTo>
                    <a:pt x="921" y="968"/>
                  </a:lnTo>
                  <a:lnTo>
                    <a:pt x="945" y="978"/>
                  </a:lnTo>
                  <a:lnTo>
                    <a:pt x="968" y="992"/>
                  </a:lnTo>
                  <a:lnTo>
                    <a:pt x="988" y="1009"/>
                  </a:lnTo>
                  <a:lnTo>
                    <a:pt x="1515" y="1537"/>
                  </a:lnTo>
                  <a:lnTo>
                    <a:pt x="2688" y="363"/>
                  </a:lnTo>
                  <a:lnTo>
                    <a:pt x="2586" y="261"/>
                  </a:lnTo>
                  <a:lnTo>
                    <a:pt x="2537" y="211"/>
                  </a:lnTo>
                  <a:lnTo>
                    <a:pt x="2530" y="204"/>
                  </a:lnTo>
                  <a:lnTo>
                    <a:pt x="2523" y="195"/>
                  </a:lnTo>
                  <a:lnTo>
                    <a:pt x="2515" y="185"/>
                  </a:lnTo>
                  <a:lnTo>
                    <a:pt x="2508" y="173"/>
                  </a:lnTo>
                  <a:lnTo>
                    <a:pt x="2502" y="160"/>
                  </a:lnTo>
                  <a:lnTo>
                    <a:pt x="2498" y="144"/>
                  </a:lnTo>
                  <a:lnTo>
                    <a:pt x="2497" y="127"/>
                  </a:lnTo>
                  <a:lnTo>
                    <a:pt x="2500" y="109"/>
                  </a:lnTo>
                  <a:lnTo>
                    <a:pt x="2507" y="89"/>
                  </a:lnTo>
                  <a:lnTo>
                    <a:pt x="2516" y="73"/>
                  </a:lnTo>
                  <a:lnTo>
                    <a:pt x="2528" y="58"/>
                  </a:lnTo>
                  <a:lnTo>
                    <a:pt x="2542" y="45"/>
                  </a:lnTo>
                  <a:lnTo>
                    <a:pt x="2558" y="37"/>
                  </a:lnTo>
                  <a:lnTo>
                    <a:pt x="2573" y="32"/>
                  </a:lnTo>
                  <a:lnTo>
                    <a:pt x="2589" y="29"/>
                  </a:lnTo>
                  <a:lnTo>
                    <a:pt x="2604" y="28"/>
                  </a:lnTo>
                  <a:lnTo>
                    <a:pt x="2618" y="27"/>
                  </a:lnTo>
                  <a:lnTo>
                    <a:pt x="2909" y="13"/>
                  </a:lnTo>
                  <a:lnTo>
                    <a:pt x="3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1514">
            <a:extLst>
              <a:ext uri="{FF2B5EF4-FFF2-40B4-BE49-F238E27FC236}">
                <a16:creationId xmlns:a16="http://schemas.microsoft.com/office/drawing/2014/main" id="{2ACAACAC-2CB8-4BAD-9B30-3D2887334B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4395" y="4256320"/>
            <a:ext cx="189948" cy="163258"/>
            <a:chOff x="5110" y="3831"/>
            <a:chExt cx="242" cy="208"/>
          </a:xfrm>
          <a:solidFill>
            <a:srgbClr val="FFCD6B"/>
          </a:solidFill>
        </p:grpSpPr>
        <p:sp>
          <p:nvSpPr>
            <p:cNvPr id="48" name="Freeform 1516">
              <a:extLst>
                <a:ext uri="{FF2B5EF4-FFF2-40B4-BE49-F238E27FC236}">
                  <a16:creationId xmlns:a16="http://schemas.microsoft.com/office/drawing/2014/main" id="{5EAAC4AE-3B22-4398-82EF-44B351805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" y="3943"/>
              <a:ext cx="38" cy="76"/>
            </a:xfrm>
            <a:custGeom>
              <a:avLst/>
              <a:gdLst>
                <a:gd name="T0" fmla="*/ 107 w 535"/>
                <a:gd name="T1" fmla="*/ 107 h 1062"/>
                <a:gd name="T2" fmla="*/ 107 w 535"/>
                <a:gd name="T3" fmla="*/ 956 h 1062"/>
                <a:gd name="T4" fmla="*/ 428 w 535"/>
                <a:gd name="T5" fmla="*/ 956 h 1062"/>
                <a:gd name="T6" fmla="*/ 428 w 535"/>
                <a:gd name="T7" fmla="*/ 107 h 1062"/>
                <a:gd name="T8" fmla="*/ 107 w 535"/>
                <a:gd name="T9" fmla="*/ 107 h 1062"/>
                <a:gd name="T10" fmla="*/ 0 w 535"/>
                <a:gd name="T11" fmla="*/ 0 h 1062"/>
                <a:gd name="T12" fmla="*/ 535 w 535"/>
                <a:gd name="T13" fmla="*/ 0 h 1062"/>
                <a:gd name="T14" fmla="*/ 535 w 535"/>
                <a:gd name="T15" fmla="*/ 1062 h 1062"/>
                <a:gd name="T16" fmla="*/ 0 w 535"/>
                <a:gd name="T17" fmla="*/ 1062 h 1062"/>
                <a:gd name="T18" fmla="*/ 0 w 535"/>
                <a:gd name="T1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5" h="1062">
                  <a:moveTo>
                    <a:pt x="107" y="107"/>
                  </a:moveTo>
                  <a:lnTo>
                    <a:pt x="107" y="956"/>
                  </a:lnTo>
                  <a:lnTo>
                    <a:pt x="428" y="956"/>
                  </a:lnTo>
                  <a:lnTo>
                    <a:pt x="428" y="107"/>
                  </a:lnTo>
                  <a:lnTo>
                    <a:pt x="107" y="107"/>
                  </a:lnTo>
                  <a:close/>
                  <a:moveTo>
                    <a:pt x="0" y="0"/>
                  </a:moveTo>
                  <a:lnTo>
                    <a:pt x="535" y="0"/>
                  </a:lnTo>
                  <a:lnTo>
                    <a:pt x="535" y="1062"/>
                  </a:lnTo>
                  <a:lnTo>
                    <a:pt x="0" y="1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517">
              <a:extLst>
                <a:ext uri="{FF2B5EF4-FFF2-40B4-BE49-F238E27FC236}">
                  <a16:creationId xmlns:a16="http://schemas.microsoft.com/office/drawing/2014/main" id="{C795BCD1-3DEC-4203-9004-1EA503866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" y="3944"/>
              <a:ext cx="197" cy="95"/>
            </a:xfrm>
            <a:custGeom>
              <a:avLst/>
              <a:gdLst>
                <a:gd name="T0" fmla="*/ 1470 w 2763"/>
                <a:gd name="T1" fmla="*/ 2 h 1331"/>
                <a:gd name="T2" fmla="*/ 1541 w 2763"/>
                <a:gd name="T3" fmla="*/ 33 h 1331"/>
                <a:gd name="T4" fmla="*/ 1591 w 2763"/>
                <a:gd name="T5" fmla="*/ 86 h 1331"/>
                <a:gd name="T6" fmla="*/ 1620 w 2763"/>
                <a:gd name="T7" fmla="*/ 145 h 1331"/>
                <a:gd name="T8" fmla="*/ 1632 w 2763"/>
                <a:gd name="T9" fmla="*/ 191 h 1331"/>
                <a:gd name="T10" fmla="*/ 1621 w 2763"/>
                <a:gd name="T11" fmla="*/ 425 h 1331"/>
                <a:gd name="T12" fmla="*/ 1570 w 2763"/>
                <a:gd name="T13" fmla="*/ 489 h 1331"/>
                <a:gd name="T14" fmla="*/ 1484 w 2763"/>
                <a:gd name="T15" fmla="*/ 520 h 1331"/>
                <a:gd name="T16" fmla="*/ 1439 w 2763"/>
                <a:gd name="T17" fmla="*/ 522 h 1331"/>
                <a:gd name="T18" fmla="*/ 1011 w 2763"/>
                <a:gd name="T19" fmla="*/ 522 h 1331"/>
                <a:gd name="T20" fmla="*/ 1210 w 2763"/>
                <a:gd name="T21" fmla="*/ 634 h 1331"/>
                <a:gd name="T22" fmla="*/ 1397 w 2763"/>
                <a:gd name="T23" fmla="*/ 701 h 1331"/>
                <a:gd name="T24" fmla="*/ 1569 w 2763"/>
                <a:gd name="T25" fmla="*/ 723 h 1331"/>
                <a:gd name="T26" fmla="*/ 1721 w 2763"/>
                <a:gd name="T27" fmla="*/ 703 h 1331"/>
                <a:gd name="T28" fmla="*/ 1850 w 2763"/>
                <a:gd name="T29" fmla="*/ 651 h 1331"/>
                <a:gd name="T30" fmla="*/ 1961 w 2763"/>
                <a:gd name="T31" fmla="*/ 578 h 1331"/>
                <a:gd name="T32" fmla="*/ 2056 w 2763"/>
                <a:gd name="T33" fmla="*/ 495 h 1331"/>
                <a:gd name="T34" fmla="*/ 2136 w 2763"/>
                <a:gd name="T35" fmla="*/ 413 h 1331"/>
                <a:gd name="T36" fmla="*/ 2221 w 2763"/>
                <a:gd name="T37" fmla="*/ 328 h 1331"/>
                <a:gd name="T38" fmla="*/ 2297 w 2763"/>
                <a:gd name="T39" fmla="*/ 277 h 1331"/>
                <a:gd name="T40" fmla="*/ 2387 w 2763"/>
                <a:gd name="T41" fmla="*/ 269 h 1331"/>
                <a:gd name="T42" fmla="*/ 2479 w 2763"/>
                <a:gd name="T43" fmla="*/ 307 h 1331"/>
                <a:gd name="T44" fmla="*/ 2561 w 2763"/>
                <a:gd name="T45" fmla="*/ 373 h 1331"/>
                <a:gd name="T46" fmla="*/ 2632 w 2763"/>
                <a:gd name="T47" fmla="*/ 457 h 1331"/>
                <a:gd name="T48" fmla="*/ 2689 w 2763"/>
                <a:gd name="T49" fmla="*/ 540 h 1331"/>
                <a:gd name="T50" fmla="*/ 2728 w 2763"/>
                <a:gd name="T51" fmla="*/ 609 h 1331"/>
                <a:gd name="T52" fmla="*/ 2748 w 2763"/>
                <a:gd name="T53" fmla="*/ 647 h 1331"/>
                <a:gd name="T54" fmla="*/ 2675 w 2763"/>
                <a:gd name="T55" fmla="*/ 776 h 1331"/>
                <a:gd name="T56" fmla="*/ 2470 w 2763"/>
                <a:gd name="T57" fmla="*/ 958 h 1331"/>
                <a:gd name="T58" fmla="*/ 2255 w 2763"/>
                <a:gd name="T59" fmla="*/ 1096 h 1331"/>
                <a:gd name="T60" fmla="*/ 2042 w 2763"/>
                <a:gd name="T61" fmla="*/ 1194 h 1331"/>
                <a:gd name="T62" fmla="*/ 1840 w 2763"/>
                <a:gd name="T63" fmla="*/ 1260 h 1331"/>
                <a:gd name="T64" fmla="*/ 1658 w 2763"/>
                <a:gd name="T65" fmla="*/ 1302 h 1331"/>
                <a:gd name="T66" fmla="*/ 1506 w 2763"/>
                <a:gd name="T67" fmla="*/ 1323 h 1331"/>
                <a:gd name="T68" fmla="*/ 1394 w 2763"/>
                <a:gd name="T69" fmla="*/ 1330 h 1331"/>
                <a:gd name="T70" fmla="*/ 1330 w 2763"/>
                <a:gd name="T71" fmla="*/ 1331 h 1331"/>
                <a:gd name="T72" fmla="*/ 1281 w 2763"/>
                <a:gd name="T73" fmla="*/ 1330 h 1331"/>
                <a:gd name="T74" fmla="*/ 1152 w 2763"/>
                <a:gd name="T75" fmla="*/ 1317 h 1331"/>
                <a:gd name="T76" fmla="*/ 997 w 2763"/>
                <a:gd name="T77" fmla="*/ 1288 h 1331"/>
                <a:gd name="T78" fmla="*/ 827 w 2763"/>
                <a:gd name="T79" fmla="*/ 1252 h 1331"/>
                <a:gd name="T80" fmla="*/ 654 w 2763"/>
                <a:gd name="T81" fmla="*/ 1209 h 1331"/>
                <a:gd name="T82" fmla="*/ 483 w 2763"/>
                <a:gd name="T83" fmla="*/ 1165 h 1331"/>
                <a:gd name="T84" fmla="*/ 328 w 2763"/>
                <a:gd name="T85" fmla="*/ 1121 h 1331"/>
                <a:gd name="T86" fmla="*/ 196 w 2763"/>
                <a:gd name="T87" fmla="*/ 1082 h 1331"/>
                <a:gd name="T88" fmla="*/ 99 w 2763"/>
                <a:gd name="T89" fmla="*/ 1053 h 1331"/>
                <a:gd name="T90" fmla="*/ 44 w 2763"/>
                <a:gd name="T91" fmla="*/ 1037 h 1331"/>
                <a:gd name="T92" fmla="*/ 0 w 2763"/>
                <a:gd name="T93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63" h="1331">
                  <a:moveTo>
                    <a:pt x="0" y="0"/>
                  </a:moveTo>
                  <a:lnTo>
                    <a:pt x="1441" y="0"/>
                  </a:lnTo>
                  <a:lnTo>
                    <a:pt x="1470" y="2"/>
                  </a:lnTo>
                  <a:lnTo>
                    <a:pt x="1496" y="9"/>
                  </a:lnTo>
                  <a:lnTo>
                    <a:pt x="1520" y="19"/>
                  </a:lnTo>
                  <a:lnTo>
                    <a:pt x="1541" y="33"/>
                  </a:lnTo>
                  <a:lnTo>
                    <a:pt x="1560" y="49"/>
                  </a:lnTo>
                  <a:lnTo>
                    <a:pt x="1577" y="66"/>
                  </a:lnTo>
                  <a:lnTo>
                    <a:pt x="1591" y="86"/>
                  </a:lnTo>
                  <a:lnTo>
                    <a:pt x="1603" y="106"/>
                  </a:lnTo>
                  <a:lnTo>
                    <a:pt x="1613" y="126"/>
                  </a:lnTo>
                  <a:lnTo>
                    <a:pt x="1620" y="145"/>
                  </a:lnTo>
                  <a:lnTo>
                    <a:pt x="1627" y="164"/>
                  </a:lnTo>
                  <a:lnTo>
                    <a:pt x="1631" y="181"/>
                  </a:lnTo>
                  <a:lnTo>
                    <a:pt x="1632" y="191"/>
                  </a:lnTo>
                  <a:lnTo>
                    <a:pt x="1632" y="368"/>
                  </a:lnTo>
                  <a:lnTo>
                    <a:pt x="1629" y="398"/>
                  </a:lnTo>
                  <a:lnTo>
                    <a:pt x="1621" y="425"/>
                  </a:lnTo>
                  <a:lnTo>
                    <a:pt x="1609" y="449"/>
                  </a:lnTo>
                  <a:lnTo>
                    <a:pt x="1592" y="471"/>
                  </a:lnTo>
                  <a:lnTo>
                    <a:pt x="1570" y="489"/>
                  </a:lnTo>
                  <a:lnTo>
                    <a:pt x="1545" y="504"/>
                  </a:lnTo>
                  <a:lnTo>
                    <a:pt x="1516" y="514"/>
                  </a:lnTo>
                  <a:lnTo>
                    <a:pt x="1484" y="520"/>
                  </a:lnTo>
                  <a:lnTo>
                    <a:pt x="1448" y="522"/>
                  </a:lnTo>
                  <a:lnTo>
                    <a:pt x="1444" y="522"/>
                  </a:lnTo>
                  <a:lnTo>
                    <a:pt x="1439" y="522"/>
                  </a:lnTo>
                  <a:lnTo>
                    <a:pt x="1437" y="522"/>
                  </a:lnTo>
                  <a:lnTo>
                    <a:pt x="1436" y="522"/>
                  </a:lnTo>
                  <a:lnTo>
                    <a:pt x="1011" y="522"/>
                  </a:lnTo>
                  <a:lnTo>
                    <a:pt x="1079" y="565"/>
                  </a:lnTo>
                  <a:lnTo>
                    <a:pt x="1145" y="601"/>
                  </a:lnTo>
                  <a:lnTo>
                    <a:pt x="1210" y="634"/>
                  </a:lnTo>
                  <a:lnTo>
                    <a:pt x="1274" y="661"/>
                  </a:lnTo>
                  <a:lnTo>
                    <a:pt x="1336" y="684"/>
                  </a:lnTo>
                  <a:lnTo>
                    <a:pt x="1397" y="701"/>
                  </a:lnTo>
                  <a:lnTo>
                    <a:pt x="1456" y="714"/>
                  </a:lnTo>
                  <a:lnTo>
                    <a:pt x="1513" y="721"/>
                  </a:lnTo>
                  <a:lnTo>
                    <a:pt x="1569" y="723"/>
                  </a:lnTo>
                  <a:lnTo>
                    <a:pt x="1622" y="721"/>
                  </a:lnTo>
                  <a:lnTo>
                    <a:pt x="1673" y="714"/>
                  </a:lnTo>
                  <a:lnTo>
                    <a:pt x="1721" y="703"/>
                  </a:lnTo>
                  <a:lnTo>
                    <a:pt x="1766" y="689"/>
                  </a:lnTo>
                  <a:lnTo>
                    <a:pt x="1809" y="672"/>
                  </a:lnTo>
                  <a:lnTo>
                    <a:pt x="1850" y="651"/>
                  </a:lnTo>
                  <a:lnTo>
                    <a:pt x="1890" y="629"/>
                  </a:lnTo>
                  <a:lnTo>
                    <a:pt x="1926" y="605"/>
                  </a:lnTo>
                  <a:lnTo>
                    <a:pt x="1961" y="578"/>
                  </a:lnTo>
                  <a:lnTo>
                    <a:pt x="1995" y="551"/>
                  </a:lnTo>
                  <a:lnTo>
                    <a:pt x="2026" y="523"/>
                  </a:lnTo>
                  <a:lnTo>
                    <a:pt x="2056" y="495"/>
                  </a:lnTo>
                  <a:lnTo>
                    <a:pt x="2084" y="467"/>
                  </a:lnTo>
                  <a:lnTo>
                    <a:pt x="2111" y="440"/>
                  </a:lnTo>
                  <a:lnTo>
                    <a:pt x="2136" y="413"/>
                  </a:lnTo>
                  <a:lnTo>
                    <a:pt x="2166" y="382"/>
                  </a:lnTo>
                  <a:lnTo>
                    <a:pt x="2194" y="353"/>
                  </a:lnTo>
                  <a:lnTo>
                    <a:pt x="2221" y="328"/>
                  </a:lnTo>
                  <a:lnTo>
                    <a:pt x="2247" y="307"/>
                  </a:lnTo>
                  <a:lnTo>
                    <a:pt x="2272" y="289"/>
                  </a:lnTo>
                  <a:lnTo>
                    <a:pt x="2297" y="277"/>
                  </a:lnTo>
                  <a:lnTo>
                    <a:pt x="2322" y="269"/>
                  </a:lnTo>
                  <a:lnTo>
                    <a:pt x="2355" y="267"/>
                  </a:lnTo>
                  <a:lnTo>
                    <a:pt x="2387" y="269"/>
                  </a:lnTo>
                  <a:lnTo>
                    <a:pt x="2419" y="278"/>
                  </a:lnTo>
                  <a:lnTo>
                    <a:pt x="2449" y="290"/>
                  </a:lnTo>
                  <a:lnTo>
                    <a:pt x="2479" y="307"/>
                  </a:lnTo>
                  <a:lnTo>
                    <a:pt x="2507" y="327"/>
                  </a:lnTo>
                  <a:lnTo>
                    <a:pt x="2535" y="348"/>
                  </a:lnTo>
                  <a:lnTo>
                    <a:pt x="2561" y="373"/>
                  </a:lnTo>
                  <a:lnTo>
                    <a:pt x="2586" y="400"/>
                  </a:lnTo>
                  <a:lnTo>
                    <a:pt x="2610" y="429"/>
                  </a:lnTo>
                  <a:lnTo>
                    <a:pt x="2632" y="457"/>
                  </a:lnTo>
                  <a:lnTo>
                    <a:pt x="2652" y="486"/>
                  </a:lnTo>
                  <a:lnTo>
                    <a:pt x="2671" y="514"/>
                  </a:lnTo>
                  <a:lnTo>
                    <a:pt x="2689" y="540"/>
                  </a:lnTo>
                  <a:lnTo>
                    <a:pt x="2703" y="566"/>
                  </a:lnTo>
                  <a:lnTo>
                    <a:pt x="2717" y="589"/>
                  </a:lnTo>
                  <a:lnTo>
                    <a:pt x="2728" y="609"/>
                  </a:lnTo>
                  <a:lnTo>
                    <a:pt x="2737" y="626"/>
                  </a:lnTo>
                  <a:lnTo>
                    <a:pt x="2744" y="639"/>
                  </a:lnTo>
                  <a:lnTo>
                    <a:pt x="2748" y="647"/>
                  </a:lnTo>
                  <a:lnTo>
                    <a:pt x="2763" y="678"/>
                  </a:lnTo>
                  <a:lnTo>
                    <a:pt x="2740" y="704"/>
                  </a:lnTo>
                  <a:lnTo>
                    <a:pt x="2675" y="776"/>
                  </a:lnTo>
                  <a:lnTo>
                    <a:pt x="2608" y="842"/>
                  </a:lnTo>
                  <a:lnTo>
                    <a:pt x="2539" y="903"/>
                  </a:lnTo>
                  <a:lnTo>
                    <a:pt x="2470" y="958"/>
                  </a:lnTo>
                  <a:lnTo>
                    <a:pt x="2399" y="1008"/>
                  </a:lnTo>
                  <a:lnTo>
                    <a:pt x="2327" y="1054"/>
                  </a:lnTo>
                  <a:lnTo>
                    <a:pt x="2255" y="1096"/>
                  </a:lnTo>
                  <a:lnTo>
                    <a:pt x="2184" y="1132"/>
                  </a:lnTo>
                  <a:lnTo>
                    <a:pt x="2112" y="1166"/>
                  </a:lnTo>
                  <a:lnTo>
                    <a:pt x="2042" y="1194"/>
                  </a:lnTo>
                  <a:lnTo>
                    <a:pt x="1973" y="1220"/>
                  </a:lnTo>
                  <a:lnTo>
                    <a:pt x="1905" y="1242"/>
                  </a:lnTo>
                  <a:lnTo>
                    <a:pt x="1840" y="1260"/>
                  </a:lnTo>
                  <a:lnTo>
                    <a:pt x="1776" y="1277"/>
                  </a:lnTo>
                  <a:lnTo>
                    <a:pt x="1716" y="1291"/>
                  </a:lnTo>
                  <a:lnTo>
                    <a:pt x="1658" y="1302"/>
                  </a:lnTo>
                  <a:lnTo>
                    <a:pt x="1604" y="1310"/>
                  </a:lnTo>
                  <a:lnTo>
                    <a:pt x="1553" y="1318"/>
                  </a:lnTo>
                  <a:lnTo>
                    <a:pt x="1506" y="1323"/>
                  </a:lnTo>
                  <a:lnTo>
                    <a:pt x="1463" y="1326"/>
                  </a:lnTo>
                  <a:lnTo>
                    <a:pt x="1426" y="1329"/>
                  </a:lnTo>
                  <a:lnTo>
                    <a:pt x="1394" y="1330"/>
                  </a:lnTo>
                  <a:lnTo>
                    <a:pt x="1367" y="1331"/>
                  </a:lnTo>
                  <a:lnTo>
                    <a:pt x="1346" y="1331"/>
                  </a:lnTo>
                  <a:lnTo>
                    <a:pt x="1330" y="1331"/>
                  </a:lnTo>
                  <a:lnTo>
                    <a:pt x="1322" y="1331"/>
                  </a:lnTo>
                  <a:lnTo>
                    <a:pt x="1318" y="1331"/>
                  </a:lnTo>
                  <a:lnTo>
                    <a:pt x="1281" y="1330"/>
                  </a:lnTo>
                  <a:lnTo>
                    <a:pt x="1242" y="1327"/>
                  </a:lnTo>
                  <a:lnTo>
                    <a:pt x="1198" y="1323"/>
                  </a:lnTo>
                  <a:lnTo>
                    <a:pt x="1152" y="1317"/>
                  </a:lnTo>
                  <a:lnTo>
                    <a:pt x="1102" y="1308"/>
                  </a:lnTo>
                  <a:lnTo>
                    <a:pt x="1051" y="1299"/>
                  </a:lnTo>
                  <a:lnTo>
                    <a:pt x="997" y="1288"/>
                  </a:lnTo>
                  <a:lnTo>
                    <a:pt x="942" y="1278"/>
                  </a:lnTo>
                  <a:lnTo>
                    <a:pt x="885" y="1266"/>
                  </a:lnTo>
                  <a:lnTo>
                    <a:pt x="827" y="1252"/>
                  </a:lnTo>
                  <a:lnTo>
                    <a:pt x="769" y="1238"/>
                  </a:lnTo>
                  <a:lnTo>
                    <a:pt x="711" y="1224"/>
                  </a:lnTo>
                  <a:lnTo>
                    <a:pt x="654" y="1209"/>
                  </a:lnTo>
                  <a:lnTo>
                    <a:pt x="595" y="1195"/>
                  </a:lnTo>
                  <a:lnTo>
                    <a:pt x="539" y="1179"/>
                  </a:lnTo>
                  <a:lnTo>
                    <a:pt x="483" y="1165"/>
                  </a:lnTo>
                  <a:lnTo>
                    <a:pt x="430" y="1150"/>
                  </a:lnTo>
                  <a:lnTo>
                    <a:pt x="378" y="1135"/>
                  </a:lnTo>
                  <a:lnTo>
                    <a:pt x="328" y="1121"/>
                  </a:lnTo>
                  <a:lnTo>
                    <a:pt x="282" y="1107"/>
                  </a:lnTo>
                  <a:lnTo>
                    <a:pt x="237" y="1095"/>
                  </a:lnTo>
                  <a:lnTo>
                    <a:pt x="196" y="1082"/>
                  </a:lnTo>
                  <a:lnTo>
                    <a:pt x="160" y="1072"/>
                  </a:lnTo>
                  <a:lnTo>
                    <a:pt x="127" y="1062"/>
                  </a:lnTo>
                  <a:lnTo>
                    <a:pt x="99" y="1053"/>
                  </a:lnTo>
                  <a:lnTo>
                    <a:pt x="75" y="1046"/>
                  </a:lnTo>
                  <a:lnTo>
                    <a:pt x="57" y="1041"/>
                  </a:lnTo>
                  <a:lnTo>
                    <a:pt x="44" y="1037"/>
                  </a:lnTo>
                  <a:lnTo>
                    <a:pt x="37" y="1034"/>
                  </a:lnTo>
                  <a:lnTo>
                    <a:pt x="0" y="1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518">
              <a:extLst>
                <a:ext uri="{FF2B5EF4-FFF2-40B4-BE49-F238E27FC236}">
                  <a16:creationId xmlns:a16="http://schemas.microsoft.com/office/drawing/2014/main" id="{459FE568-A2A5-44FD-8F4D-B7924F502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9" y="3860"/>
              <a:ext cx="122" cy="56"/>
            </a:xfrm>
            <a:custGeom>
              <a:avLst/>
              <a:gdLst>
                <a:gd name="T0" fmla="*/ 980 w 1701"/>
                <a:gd name="T1" fmla="*/ 386 h 777"/>
                <a:gd name="T2" fmla="*/ 980 w 1701"/>
                <a:gd name="T3" fmla="*/ 530 h 777"/>
                <a:gd name="T4" fmla="*/ 1517 w 1701"/>
                <a:gd name="T5" fmla="*/ 530 h 777"/>
                <a:gd name="T6" fmla="*/ 1517 w 1701"/>
                <a:gd name="T7" fmla="*/ 386 h 777"/>
                <a:gd name="T8" fmla="*/ 980 w 1701"/>
                <a:gd name="T9" fmla="*/ 386 h 777"/>
                <a:gd name="T10" fmla="*/ 0 w 1701"/>
                <a:gd name="T11" fmla="*/ 0 h 777"/>
                <a:gd name="T12" fmla="*/ 1701 w 1701"/>
                <a:gd name="T13" fmla="*/ 0 h 777"/>
                <a:gd name="T14" fmla="*/ 1701 w 1701"/>
                <a:gd name="T15" fmla="*/ 733 h 777"/>
                <a:gd name="T16" fmla="*/ 1698 w 1701"/>
                <a:gd name="T17" fmla="*/ 747 h 777"/>
                <a:gd name="T18" fmla="*/ 1692 w 1701"/>
                <a:gd name="T19" fmla="*/ 759 h 777"/>
                <a:gd name="T20" fmla="*/ 1683 w 1701"/>
                <a:gd name="T21" fmla="*/ 769 h 777"/>
                <a:gd name="T22" fmla="*/ 1670 w 1701"/>
                <a:gd name="T23" fmla="*/ 775 h 777"/>
                <a:gd name="T24" fmla="*/ 1657 w 1701"/>
                <a:gd name="T25" fmla="*/ 777 h 777"/>
                <a:gd name="T26" fmla="*/ 44 w 1701"/>
                <a:gd name="T27" fmla="*/ 777 h 777"/>
                <a:gd name="T28" fmla="*/ 30 w 1701"/>
                <a:gd name="T29" fmla="*/ 775 h 777"/>
                <a:gd name="T30" fmla="*/ 17 w 1701"/>
                <a:gd name="T31" fmla="*/ 769 h 777"/>
                <a:gd name="T32" fmla="*/ 8 w 1701"/>
                <a:gd name="T33" fmla="*/ 759 h 777"/>
                <a:gd name="T34" fmla="*/ 2 w 1701"/>
                <a:gd name="T35" fmla="*/ 747 h 777"/>
                <a:gd name="T36" fmla="*/ 0 w 1701"/>
                <a:gd name="T37" fmla="*/ 733 h 777"/>
                <a:gd name="T38" fmla="*/ 0 w 1701"/>
                <a:gd name="T39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1" h="777">
                  <a:moveTo>
                    <a:pt x="980" y="386"/>
                  </a:moveTo>
                  <a:lnTo>
                    <a:pt x="980" y="530"/>
                  </a:lnTo>
                  <a:lnTo>
                    <a:pt x="1517" y="530"/>
                  </a:lnTo>
                  <a:lnTo>
                    <a:pt x="1517" y="386"/>
                  </a:lnTo>
                  <a:lnTo>
                    <a:pt x="980" y="386"/>
                  </a:lnTo>
                  <a:close/>
                  <a:moveTo>
                    <a:pt x="0" y="0"/>
                  </a:moveTo>
                  <a:lnTo>
                    <a:pt x="1701" y="0"/>
                  </a:lnTo>
                  <a:lnTo>
                    <a:pt x="1701" y="733"/>
                  </a:lnTo>
                  <a:lnTo>
                    <a:pt x="1698" y="747"/>
                  </a:lnTo>
                  <a:lnTo>
                    <a:pt x="1692" y="759"/>
                  </a:lnTo>
                  <a:lnTo>
                    <a:pt x="1683" y="769"/>
                  </a:lnTo>
                  <a:lnTo>
                    <a:pt x="1670" y="775"/>
                  </a:lnTo>
                  <a:lnTo>
                    <a:pt x="1657" y="777"/>
                  </a:lnTo>
                  <a:lnTo>
                    <a:pt x="44" y="777"/>
                  </a:lnTo>
                  <a:lnTo>
                    <a:pt x="30" y="775"/>
                  </a:lnTo>
                  <a:lnTo>
                    <a:pt x="17" y="769"/>
                  </a:lnTo>
                  <a:lnTo>
                    <a:pt x="8" y="759"/>
                  </a:lnTo>
                  <a:lnTo>
                    <a:pt x="2" y="747"/>
                  </a:lnTo>
                  <a:lnTo>
                    <a:pt x="0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519">
              <a:extLst>
                <a:ext uri="{FF2B5EF4-FFF2-40B4-BE49-F238E27FC236}">
                  <a16:creationId xmlns:a16="http://schemas.microsoft.com/office/drawing/2014/main" id="{C5C23B13-7179-47A9-BC4D-AE9E54B9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" y="3831"/>
              <a:ext cx="122" cy="18"/>
            </a:xfrm>
            <a:custGeom>
              <a:avLst/>
              <a:gdLst>
                <a:gd name="T0" fmla="*/ 44 w 1701"/>
                <a:gd name="T1" fmla="*/ 0 h 251"/>
                <a:gd name="T2" fmla="*/ 1657 w 1701"/>
                <a:gd name="T3" fmla="*/ 0 h 251"/>
                <a:gd name="T4" fmla="*/ 1670 w 1701"/>
                <a:gd name="T5" fmla="*/ 2 h 251"/>
                <a:gd name="T6" fmla="*/ 1683 w 1701"/>
                <a:gd name="T7" fmla="*/ 9 h 251"/>
                <a:gd name="T8" fmla="*/ 1692 w 1701"/>
                <a:gd name="T9" fmla="*/ 19 h 251"/>
                <a:gd name="T10" fmla="*/ 1698 w 1701"/>
                <a:gd name="T11" fmla="*/ 31 h 251"/>
                <a:gd name="T12" fmla="*/ 1701 w 1701"/>
                <a:gd name="T13" fmla="*/ 45 h 251"/>
                <a:gd name="T14" fmla="*/ 1701 w 1701"/>
                <a:gd name="T15" fmla="*/ 251 h 251"/>
                <a:gd name="T16" fmla="*/ 0 w 1701"/>
                <a:gd name="T17" fmla="*/ 251 h 251"/>
                <a:gd name="T18" fmla="*/ 0 w 1701"/>
                <a:gd name="T19" fmla="*/ 45 h 251"/>
                <a:gd name="T20" fmla="*/ 2 w 1701"/>
                <a:gd name="T21" fmla="*/ 31 h 251"/>
                <a:gd name="T22" fmla="*/ 8 w 1701"/>
                <a:gd name="T23" fmla="*/ 19 h 251"/>
                <a:gd name="T24" fmla="*/ 17 w 1701"/>
                <a:gd name="T25" fmla="*/ 9 h 251"/>
                <a:gd name="T26" fmla="*/ 30 w 1701"/>
                <a:gd name="T27" fmla="*/ 2 h 251"/>
                <a:gd name="T28" fmla="*/ 44 w 1701"/>
                <a:gd name="T2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1" h="251">
                  <a:moveTo>
                    <a:pt x="44" y="0"/>
                  </a:moveTo>
                  <a:lnTo>
                    <a:pt x="1657" y="0"/>
                  </a:lnTo>
                  <a:lnTo>
                    <a:pt x="1670" y="2"/>
                  </a:lnTo>
                  <a:lnTo>
                    <a:pt x="1683" y="9"/>
                  </a:lnTo>
                  <a:lnTo>
                    <a:pt x="1692" y="19"/>
                  </a:lnTo>
                  <a:lnTo>
                    <a:pt x="1698" y="31"/>
                  </a:lnTo>
                  <a:lnTo>
                    <a:pt x="1701" y="45"/>
                  </a:lnTo>
                  <a:lnTo>
                    <a:pt x="1701" y="251"/>
                  </a:lnTo>
                  <a:lnTo>
                    <a:pt x="0" y="251"/>
                  </a:lnTo>
                  <a:lnTo>
                    <a:pt x="0" y="45"/>
                  </a:lnTo>
                  <a:lnTo>
                    <a:pt x="2" y="31"/>
                  </a:lnTo>
                  <a:lnTo>
                    <a:pt x="8" y="19"/>
                  </a:lnTo>
                  <a:lnTo>
                    <a:pt x="17" y="9"/>
                  </a:lnTo>
                  <a:lnTo>
                    <a:pt x="30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Freeform 1233">
            <a:extLst>
              <a:ext uri="{FF2B5EF4-FFF2-40B4-BE49-F238E27FC236}">
                <a16:creationId xmlns:a16="http://schemas.microsoft.com/office/drawing/2014/main" id="{D1110545-95E2-4F4B-AA8D-3F85C64947FA}"/>
              </a:ext>
            </a:extLst>
          </p:cNvPr>
          <p:cNvSpPr>
            <a:spLocks noEditPoints="1"/>
          </p:cNvSpPr>
          <p:nvPr/>
        </p:nvSpPr>
        <p:spPr bwMode="auto">
          <a:xfrm>
            <a:off x="1105746" y="3931916"/>
            <a:ext cx="184396" cy="184284"/>
          </a:xfrm>
          <a:custGeom>
            <a:avLst/>
            <a:gdLst>
              <a:gd name="T0" fmla="*/ 4899 w 6560"/>
              <a:gd name="T1" fmla="*/ 4212 h 6556"/>
              <a:gd name="T2" fmla="*/ 5625 w 6560"/>
              <a:gd name="T3" fmla="*/ 4937 h 6556"/>
              <a:gd name="T4" fmla="*/ 5734 w 6560"/>
              <a:gd name="T5" fmla="*/ 5169 h 6556"/>
              <a:gd name="T6" fmla="*/ 5535 w 6560"/>
              <a:gd name="T7" fmla="*/ 5326 h 6556"/>
              <a:gd name="T8" fmla="*/ 4530 w 6560"/>
              <a:gd name="T9" fmla="*/ 5213 h 6556"/>
              <a:gd name="T10" fmla="*/ 4556 w 6560"/>
              <a:gd name="T11" fmla="*/ 4174 h 6556"/>
              <a:gd name="T12" fmla="*/ 4795 w 6560"/>
              <a:gd name="T13" fmla="*/ 3694 h 6556"/>
              <a:gd name="T14" fmla="*/ 4139 w 6560"/>
              <a:gd name="T15" fmla="*/ 3969 h 6556"/>
              <a:gd name="T16" fmla="*/ 3746 w 6560"/>
              <a:gd name="T17" fmla="*/ 4553 h 6556"/>
              <a:gd name="T18" fmla="*/ 3746 w 6560"/>
              <a:gd name="T19" fmla="*/ 5282 h 6556"/>
              <a:gd name="T20" fmla="*/ 4139 w 6560"/>
              <a:gd name="T21" fmla="*/ 5864 h 6556"/>
              <a:gd name="T22" fmla="*/ 4795 w 6560"/>
              <a:gd name="T23" fmla="*/ 6139 h 6556"/>
              <a:gd name="T24" fmla="*/ 5505 w 6560"/>
              <a:gd name="T25" fmla="*/ 5998 h 6556"/>
              <a:gd name="T26" fmla="*/ 6002 w 6560"/>
              <a:gd name="T27" fmla="*/ 5502 h 6556"/>
              <a:gd name="T28" fmla="*/ 6143 w 6560"/>
              <a:gd name="T29" fmla="*/ 4792 h 6556"/>
              <a:gd name="T30" fmla="*/ 5868 w 6560"/>
              <a:gd name="T31" fmla="*/ 4136 h 6556"/>
              <a:gd name="T32" fmla="*/ 5286 w 6560"/>
              <a:gd name="T33" fmla="*/ 3743 h 6556"/>
              <a:gd name="T34" fmla="*/ 2870 w 6560"/>
              <a:gd name="T35" fmla="*/ 4507 h 6556"/>
              <a:gd name="T36" fmla="*/ 820 w 6560"/>
              <a:gd name="T37" fmla="*/ 4507 h 6556"/>
              <a:gd name="T38" fmla="*/ 5463 w 6560"/>
              <a:gd name="T39" fmla="*/ 3371 h 6556"/>
              <a:gd name="T40" fmla="*/ 6125 w 6560"/>
              <a:gd name="T41" fmla="*/ 3805 h 6556"/>
              <a:gd name="T42" fmla="*/ 6506 w 6560"/>
              <a:gd name="T43" fmla="*/ 4503 h 6556"/>
              <a:gd name="T44" fmla="*/ 6506 w 6560"/>
              <a:gd name="T45" fmla="*/ 5330 h 6556"/>
              <a:gd name="T46" fmla="*/ 6125 w 6560"/>
              <a:gd name="T47" fmla="*/ 6028 h 6556"/>
              <a:gd name="T48" fmla="*/ 5463 w 6560"/>
              <a:gd name="T49" fmla="*/ 6464 h 6556"/>
              <a:gd name="T50" fmla="*/ 4639 w 6560"/>
              <a:gd name="T51" fmla="*/ 6532 h 6556"/>
              <a:gd name="T52" fmla="*/ 3909 w 6560"/>
              <a:gd name="T53" fmla="*/ 6207 h 6556"/>
              <a:gd name="T54" fmla="*/ 3423 w 6560"/>
              <a:gd name="T55" fmla="*/ 5585 h 6556"/>
              <a:gd name="T56" fmla="*/ 3285 w 6560"/>
              <a:gd name="T57" fmla="*/ 4776 h 6556"/>
              <a:gd name="T58" fmla="*/ 3550 w 6560"/>
              <a:gd name="T59" fmla="*/ 4015 h 6556"/>
              <a:gd name="T60" fmla="*/ 4131 w 6560"/>
              <a:gd name="T61" fmla="*/ 3480 h 6556"/>
              <a:gd name="T62" fmla="*/ 4921 w 6560"/>
              <a:gd name="T63" fmla="*/ 3279 h 6556"/>
              <a:gd name="T64" fmla="*/ 2050 w 6560"/>
              <a:gd name="T65" fmla="*/ 2460 h 6556"/>
              <a:gd name="T66" fmla="*/ 1640 w 6560"/>
              <a:gd name="T67" fmla="*/ 2460 h 6556"/>
              <a:gd name="T68" fmla="*/ 614 w 6560"/>
              <a:gd name="T69" fmla="*/ 1025 h 6556"/>
              <a:gd name="T70" fmla="*/ 784 w 6560"/>
              <a:gd name="T71" fmla="*/ 1355 h 6556"/>
              <a:gd name="T72" fmla="*/ 1155 w 6560"/>
              <a:gd name="T73" fmla="*/ 1413 h 6556"/>
              <a:gd name="T74" fmla="*/ 1414 w 6560"/>
              <a:gd name="T75" fmla="*/ 1154 h 6556"/>
              <a:gd name="T76" fmla="*/ 3899 w 6560"/>
              <a:gd name="T77" fmla="*/ 1090 h 6556"/>
              <a:gd name="T78" fmla="*/ 4117 w 6560"/>
              <a:gd name="T79" fmla="*/ 1389 h 6556"/>
              <a:gd name="T80" fmla="*/ 4494 w 6560"/>
              <a:gd name="T81" fmla="*/ 1389 h 6556"/>
              <a:gd name="T82" fmla="*/ 4709 w 6560"/>
              <a:gd name="T83" fmla="*/ 1090 h 6556"/>
              <a:gd name="T84" fmla="*/ 5090 w 6560"/>
              <a:gd name="T85" fmla="*/ 871 h 6556"/>
              <a:gd name="T86" fmla="*/ 5323 w 6560"/>
              <a:gd name="T87" fmla="*/ 1198 h 6556"/>
              <a:gd name="T88" fmla="*/ 411 w 6560"/>
              <a:gd name="T89" fmla="*/ 4876 h 6556"/>
              <a:gd name="T90" fmla="*/ 445 w 6560"/>
              <a:gd name="T91" fmla="*/ 5326 h 6556"/>
              <a:gd name="T92" fmla="*/ 86 w 6560"/>
              <a:gd name="T93" fmla="*/ 5143 h 6556"/>
              <a:gd name="T94" fmla="*/ 6 w 6560"/>
              <a:gd name="T95" fmla="*/ 1198 h 6556"/>
              <a:gd name="T96" fmla="*/ 239 w 6560"/>
              <a:gd name="T97" fmla="*/ 871 h 6556"/>
              <a:gd name="T98" fmla="*/ 4394 w 6560"/>
              <a:gd name="T99" fmla="*/ 22 h 6556"/>
              <a:gd name="T100" fmla="*/ 4510 w 6560"/>
              <a:gd name="T101" fmla="*/ 1025 h 6556"/>
              <a:gd name="T102" fmla="*/ 4352 w 6560"/>
              <a:gd name="T103" fmla="*/ 1224 h 6556"/>
              <a:gd name="T104" fmla="*/ 4121 w 6560"/>
              <a:gd name="T105" fmla="*/ 1114 h 6556"/>
              <a:gd name="T106" fmla="*/ 4145 w 6560"/>
              <a:gd name="T107" fmla="*/ 78 h 6556"/>
              <a:gd name="T108" fmla="*/ 1071 w 6560"/>
              <a:gd name="T109" fmla="*/ 6 h 6556"/>
              <a:gd name="T110" fmla="*/ 1231 w 6560"/>
              <a:gd name="T111" fmla="*/ 205 h 6556"/>
              <a:gd name="T112" fmla="*/ 1115 w 6560"/>
              <a:gd name="T113" fmla="*/ 1208 h 6556"/>
              <a:gd name="T114" fmla="*/ 866 w 6560"/>
              <a:gd name="T115" fmla="*/ 1152 h 6556"/>
              <a:gd name="T116" fmla="*/ 842 w 6560"/>
              <a:gd name="T117" fmla="*/ 116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560" h="6556">
                <a:moveTo>
                  <a:pt x="4715" y="4098"/>
                </a:moveTo>
                <a:lnTo>
                  <a:pt x="4761" y="4102"/>
                </a:lnTo>
                <a:lnTo>
                  <a:pt x="4805" y="4118"/>
                </a:lnTo>
                <a:lnTo>
                  <a:pt x="4843" y="4142"/>
                </a:lnTo>
                <a:lnTo>
                  <a:pt x="4875" y="4174"/>
                </a:lnTo>
                <a:lnTo>
                  <a:pt x="4899" y="4212"/>
                </a:lnTo>
                <a:lnTo>
                  <a:pt x="4915" y="4256"/>
                </a:lnTo>
                <a:lnTo>
                  <a:pt x="4921" y="4302"/>
                </a:lnTo>
                <a:lnTo>
                  <a:pt x="4921" y="4918"/>
                </a:lnTo>
                <a:lnTo>
                  <a:pt x="5535" y="4918"/>
                </a:lnTo>
                <a:lnTo>
                  <a:pt x="5581" y="4922"/>
                </a:lnTo>
                <a:lnTo>
                  <a:pt x="5625" y="4937"/>
                </a:lnTo>
                <a:lnTo>
                  <a:pt x="5662" y="4961"/>
                </a:lnTo>
                <a:lnTo>
                  <a:pt x="5694" y="4993"/>
                </a:lnTo>
                <a:lnTo>
                  <a:pt x="5718" y="5031"/>
                </a:lnTo>
                <a:lnTo>
                  <a:pt x="5734" y="5075"/>
                </a:lnTo>
                <a:lnTo>
                  <a:pt x="5740" y="5123"/>
                </a:lnTo>
                <a:lnTo>
                  <a:pt x="5734" y="5169"/>
                </a:lnTo>
                <a:lnTo>
                  <a:pt x="5718" y="5213"/>
                </a:lnTo>
                <a:lnTo>
                  <a:pt x="5694" y="5250"/>
                </a:lnTo>
                <a:lnTo>
                  <a:pt x="5662" y="5282"/>
                </a:lnTo>
                <a:lnTo>
                  <a:pt x="5625" y="5306"/>
                </a:lnTo>
                <a:lnTo>
                  <a:pt x="5581" y="5322"/>
                </a:lnTo>
                <a:lnTo>
                  <a:pt x="5535" y="5326"/>
                </a:lnTo>
                <a:lnTo>
                  <a:pt x="4715" y="5326"/>
                </a:lnTo>
                <a:lnTo>
                  <a:pt x="4667" y="5322"/>
                </a:lnTo>
                <a:lnTo>
                  <a:pt x="4625" y="5306"/>
                </a:lnTo>
                <a:lnTo>
                  <a:pt x="4587" y="5282"/>
                </a:lnTo>
                <a:lnTo>
                  <a:pt x="4556" y="5250"/>
                </a:lnTo>
                <a:lnTo>
                  <a:pt x="4530" y="5213"/>
                </a:lnTo>
                <a:lnTo>
                  <a:pt x="4516" y="5169"/>
                </a:lnTo>
                <a:lnTo>
                  <a:pt x="4510" y="5123"/>
                </a:lnTo>
                <a:lnTo>
                  <a:pt x="4510" y="4302"/>
                </a:lnTo>
                <a:lnTo>
                  <a:pt x="4516" y="4256"/>
                </a:lnTo>
                <a:lnTo>
                  <a:pt x="4530" y="4212"/>
                </a:lnTo>
                <a:lnTo>
                  <a:pt x="4556" y="4174"/>
                </a:lnTo>
                <a:lnTo>
                  <a:pt x="4587" y="4142"/>
                </a:lnTo>
                <a:lnTo>
                  <a:pt x="4625" y="4118"/>
                </a:lnTo>
                <a:lnTo>
                  <a:pt x="4667" y="4102"/>
                </a:lnTo>
                <a:lnTo>
                  <a:pt x="4715" y="4098"/>
                </a:lnTo>
                <a:close/>
                <a:moveTo>
                  <a:pt x="4921" y="3688"/>
                </a:moveTo>
                <a:lnTo>
                  <a:pt x="4795" y="3694"/>
                </a:lnTo>
                <a:lnTo>
                  <a:pt x="4671" y="3714"/>
                </a:lnTo>
                <a:lnTo>
                  <a:pt x="4554" y="3743"/>
                </a:lnTo>
                <a:lnTo>
                  <a:pt x="4442" y="3785"/>
                </a:lnTo>
                <a:lnTo>
                  <a:pt x="4334" y="3837"/>
                </a:lnTo>
                <a:lnTo>
                  <a:pt x="4232" y="3899"/>
                </a:lnTo>
                <a:lnTo>
                  <a:pt x="4139" y="3969"/>
                </a:lnTo>
                <a:lnTo>
                  <a:pt x="4051" y="4048"/>
                </a:lnTo>
                <a:lnTo>
                  <a:pt x="3971" y="4136"/>
                </a:lnTo>
                <a:lnTo>
                  <a:pt x="3899" y="4230"/>
                </a:lnTo>
                <a:lnTo>
                  <a:pt x="3837" y="4331"/>
                </a:lnTo>
                <a:lnTo>
                  <a:pt x="3786" y="4439"/>
                </a:lnTo>
                <a:lnTo>
                  <a:pt x="3746" y="4553"/>
                </a:lnTo>
                <a:lnTo>
                  <a:pt x="3714" y="4670"/>
                </a:lnTo>
                <a:lnTo>
                  <a:pt x="3696" y="4792"/>
                </a:lnTo>
                <a:lnTo>
                  <a:pt x="3690" y="4918"/>
                </a:lnTo>
                <a:lnTo>
                  <a:pt x="3696" y="5043"/>
                </a:lnTo>
                <a:lnTo>
                  <a:pt x="3714" y="5165"/>
                </a:lnTo>
                <a:lnTo>
                  <a:pt x="3746" y="5282"/>
                </a:lnTo>
                <a:lnTo>
                  <a:pt x="3786" y="5396"/>
                </a:lnTo>
                <a:lnTo>
                  <a:pt x="3837" y="5502"/>
                </a:lnTo>
                <a:lnTo>
                  <a:pt x="3899" y="5603"/>
                </a:lnTo>
                <a:lnTo>
                  <a:pt x="3971" y="5699"/>
                </a:lnTo>
                <a:lnTo>
                  <a:pt x="4051" y="5787"/>
                </a:lnTo>
                <a:lnTo>
                  <a:pt x="4139" y="5864"/>
                </a:lnTo>
                <a:lnTo>
                  <a:pt x="4232" y="5936"/>
                </a:lnTo>
                <a:lnTo>
                  <a:pt x="4334" y="5998"/>
                </a:lnTo>
                <a:lnTo>
                  <a:pt x="4442" y="6050"/>
                </a:lnTo>
                <a:lnTo>
                  <a:pt x="4554" y="6092"/>
                </a:lnTo>
                <a:lnTo>
                  <a:pt x="4671" y="6122"/>
                </a:lnTo>
                <a:lnTo>
                  <a:pt x="4795" y="6139"/>
                </a:lnTo>
                <a:lnTo>
                  <a:pt x="4921" y="6145"/>
                </a:lnTo>
                <a:lnTo>
                  <a:pt x="5046" y="6139"/>
                </a:lnTo>
                <a:lnTo>
                  <a:pt x="5168" y="6122"/>
                </a:lnTo>
                <a:lnTo>
                  <a:pt x="5286" y="6092"/>
                </a:lnTo>
                <a:lnTo>
                  <a:pt x="5397" y="6050"/>
                </a:lnTo>
                <a:lnTo>
                  <a:pt x="5505" y="5998"/>
                </a:lnTo>
                <a:lnTo>
                  <a:pt x="5607" y="5936"/>
                </a:lnTo>
                <a:lnTo>
                  <a:pt x="5702" y="5864"/>
                </a:lnTo>
                <a:lnTo>
                  <a:pt x="5788" y="5787"/>
                </a:lnTo>
                <a:lnTo>
                  <a:pt x="5868" y="5699"/>
                </a:lnTo>
                <a:lnTo>
                  <a:pt x="5940" y="5603"/>
                </a:lnTo>
                <a:lnTo>
                  <a:pt x="6002" y="5502"/>
                </a:lnTo>
                <a:lnTo>
                  <a:pt x="6053" y="5396"/>
                </a:lnTo>
                <a:lnTo>
                  <a:pt x="6093" y="5282"/>
                </a:lnTo>
                <a:lnTo>
                  <a:pt x="6125" y="5165"/>
                </a:lnTo>
                <a:lnTo>
                  <a:pt x="6143" y="5043"/>
                </a:lnTo>
                <a:lnTo>
                  <a:pt x="6149" y="4918"/>
                </a:lnTo>
                <a:lnTo>
                  <a:pt x="6143" y="4792"/>
                </a:lnTo>
                <a:lnTo>
                  <a:pt x="6125" y="4670"/>
                </a:lnTo>
                <a:lnTo>
                  <a:pt x="6093" y="4553"/>
                </a:lnTo>
                <a:lnTo>
                  <a:pt x="6053" y="4439"/>
                </a:lnTo>
                <a:lnTo>
                  <a:pt x="6002" y="4331"/>
                </a:lnTo>
                <a:lnTo>
                  <a:pt x="5940" y="4230"/>
                </a:lnTo>
                <a:lnTo>
                  <a:pt x="5868" y="4136"/>
                </a:lnTo>
                <a:lnTo>
                  <a:pt x="5788" y="4048"/>
                </a:lnTo>
                <a:lnTo>
                  <a:pt x="5702" y="3969"/>
                </a:lnTo>
                <a:lnTo>
                  <a:pt x="5607" y="3899"/>
                </a:lnTo>
                <a:lnTo>
                  <a:pt x="5505" y="3837"/>
                </a:lnTo>
                <a:lnTo>
                  <a:pt x="5397" y="3785"/>
                </a:lnTo>
                <a:lnTo>
                  <a:pt x="5286" y="3743"/>
                </a:lnTo>
                <a:lnTo>
                  <a:pt x="5168" y="3714"/>
                </a:lnTo>
                <a:lnTo>
                  <a:pt x="5046" y="3694"/>
                </a:lnTo>
                <a:lnTo>
                  <a:pt x="4921" y="3688"/>
                </a:lnTo>
                <a:close/>
                <a:moveTo>
                  <a:pt x="2050" y="3688"/>
                </a:moveTo>
                <a:lnTo>
                  <a:pt x="2870" y="3688"/>
                </a:lnTo>
                <a:lnTo>
                  <a:pt x="2870" y="4507"/>
                </a:lnTo>
                <a:lnTo>
                  <a:pt x="2050" y="4507"/>
                </a:lnTo>
                <a:lnTo>
                  <a:pt x="2050" y="3688"/>
                </a:lnTo>
                <a:close/>
                <a:moveTo>
                  <a:pt x="820" y="3688"/>
                </a:moveTo>
                <a:lnTo>
                  <a:pt x="1640" y="3688"/>
                </a:lnTo>
                <a:lnTo>
                  <a:pt x="1640" y="4507"/>
                </a:lnTo>
                <a:lnTo>
                  <a:pt x="820" y="4507"/>
                </a:lnTo>
                <a:lnTo>
                  <a:pt x="820" y="3688"/>
                </a:lnTo>
                <a:close/>
                <a:moveTo>
                  <a:pt x="4921" y="3279"/>
                </a:moveTo>
                <a:lnTo>
                  <a:pt x="5062" y="3285"/>
                </a:lnTo>
                <a:lnTo>
                  <a:pt x="5200" y="3303"/>
                </a:lnTo>
                <a:lnTo>
                  <a:pt x="5333" y="3331"/>
                </a:lnTo>
                <a:lnTo>
                  <a:pt x="5463" y="3371"/>
                </a:lnTo>
                <a:lnTo>
                  <a:pt x="5589" y="3421"/>
                </a:lnTo>
                <a:lnTo>
                  <a:pt x="5708" y="3480"/>
                </a:lnTo>
                <a:lnTo>
                  <a:pt x="5822" y="3548"/>
                </a:lnTo>
                <a:lnTo>
                  <a:pt x="5930" y="3626"/>
                </a:lnTo>
                <a:lnTo>
                  <a:pt x="6031" y="3712"/>
                </a:lnTo>
                <a:lnTo>
                  <a:pt x="6125" y="3805"/>
                </a:lnTo>
                <a:lnTo>
                  <a:pt x="6211" y="3907"/>
                </a:lnTo>
                <a:lnTo>
                  <a:pt x="6289" y="4015"/>
                </a:lnTo>
                <a:lnTo>
                  <a:pt x="6359" y="4128"/>
                </a:lnTo>
                <a:lnTo>
                  <a:pt x="6416" y="4248"/>
                </a:lnTo>
                <a:lnTo>
                  <a:pt x="6466" y="4373"/>
                </a:lnTo>
                <a:lnTo>
                  <a:pt x="6506" y="4503"/>
                </a:lnTo>
                <a:lnTo>
                  <a:pt x="6536" y="4638"/>
                </a:lnTo>
                <a:lnTo>
                  <a:pt x="6554" y="4776"/>
                </a:lnTo>
                <a:lnTo>
                  <a:pt x="6560" y="4918"/>
                </a:lnTo>
                <a:lnTo>
                  <a:pt x="6554" y="5059"/>
                </a:lnTo>
                <a:lnTo>
                  <a:pt x="6536" y="5197"/>
                </a:lnTo>
                <a:lnTo>
                  <a:pt x="6506" y="5330"/>
                </a:lnTo>
                <a:lnTo>
                  <a:pt x="6466" y="5460"/>
                </a:lnTo>
                <a:lnTo>
                  <a:pt x="6416" y="5585"/>
                </a:lnTo>
                <a:lnTo>
                  <a:pt x="6359" y="5705"/>
                </a:lnTo>
                <a:lnTo>
                  <a:pt x="6289" y="5821"/>
                </a:lnTo>
                <a:lnTo>
                  <a:pt x="6211" y="5928"/>
                </a:lnTo>
                <a:lnTo>
                  <a:pt x="6125" y="6028"/>
                </a:lnTo>
                <a:lnTo>
                  <a:pt x="6031" y="6122"/>
                </a:lnTo>
                <a:lnTo>
                  <a:pt x="5930" y="6207"/>
                </a:lnTo>
                <a:lnTo>
                  <a:pt x="5822" y="6285"/>
                </a:lnTo>
                <a:lnTo>
                  <a:pt x="5708" y="6355"/>
                </a:lnTo>
                <a:lnTo>
                  <a:pt x="5589" y="6415"/>
                </a:lnTo>
                <a:lnTo>
                  <a:pt x="5463" y="6464"/>
                </a:lnTo>
                <a:lnTo>
                  <a:pt x="5333" y="6504"/>
                </a:lnTo>
                <a:lnTo>
                  <a:pt x="5200" y="6532"/>
                </a:lnTo>
                <a:lnTo>
                  <a:pt x="5062" y="6550"/>
                </a:lnTo>
                <a:lnTo>
                  <a:pt x="4921" y="6556"/>
                </a:lnTo>
                <a:lnTo>
                  <a:pt x="4779" y="6550"/>
                </a:lnTo>
                <a:lnTo>
                  <a:pt x="4639" y="6532"/>
                </a:lnTo>
                <a:lnTo>
                  <a:pt x="4506" y="6504"/>
                </a:lnTo>
                <a:lnTo>
                  <a:pt x="4376" y="6464"/>
                </a:lnTo>
                <a:lnTo>
                  <a:pt x="4250" y="6415"/>
                </a:lnTo>
                <a:lnTo>
                  <a:pt x="4131" y="6355"/>
                </a:lnTo>
                <a:lnTo>
                  <a:pt x="4017" y="6285"/>
                </a:lnTo>
                <a:lnTo>
                  <a:pt x="3909" y="6207"/>
                </a:lnTo>
                <a:lnTo>
                  <a:pt x="3808" y="6122"/>
                </a:lnTo>
                <a:lnTo>
                  <a:pt x="3714" y="6028"/>
                </a:lnTo>
                <a:lnTo>
                  <a:pt x="3628" y="5928"/>
                </a:lnTo>
                <a:lnTo>
                  <a:pt x="3550" y="5821"/>
                </a:lnTo>
                <a:lnTo>
                  <a:pt x="3482" y="5705"/>
                </a:lnTo>
                <a:lnTo>
                  <a:pt x="3423" y="5585"/>
                </a:lnTo>
                <a:lnTo>
                  <a:pt x="3373" y="5460"/>
                </a:lnTo>
                <a:lnTo>
                  <a:pt x="3333" y="5330"/>
                </a:lnTo>
                <a:lnTo>
                  <a:pt x="3303" y="5197"/>
                </a:lnTo>
                <a:lnTo>
                  <a:pt x="3285" y="5059"/>
                </a:lnTo>
                <a:lnTo>
                  <a:pt x="3279" y="4918"/>
                </a:lnTo>
                <a:lnTo>
                  <a:pt x="3285" y="4776"/>
                </a:lnTo>
                <a:lnTo>
                  <a:pt x="3303" y="4638"/>
                </a:lnTo>
                <a:lnTo>
                  <a:pt x="3333" y="4503"/>
                </a:lnTo>
                <a:lnTo>
                  <a:pt x="3373" y="4373"/>
                </a:lnTo>
                <a:lnTo>
                  <a:pt x="3423" y="4248"/>
                </a:lnTo>
                <a:lnTo>
                  <a:pt x="3482" y="4128"/>
                </a:lnTo>
                <a:lnTo>
                  <a:pt x="3550" y="4015"/>
                </a:lnTo>
                <a:lnTo>
                  <a:pt x="3628" y="3907"/>
                </a:lnTo>
                <a:lnTo>
                  <a:pt x="3714" y="3805"/>
                </a:lnTo>
                <a:lnTo>
                  <a:pt x="3808" y="3712"/>
                </a:lnTo>
                <a:lnTo>
                  <a:pt x="3909" y="3626"/>
                </a:lnTo>
                <a:lnTo>
                  <a:pt x="4017" y="3548"/>
                </a:lnTo>
                <a:lnTo>
                  <a:pt x="4131" y="3480"/>
                </a:lnTo>
                <a:lnTo>
                  <a:pt x="4250" y="3421"/>
                </a:lnTo>
                <a:lnTo>
                  <a:pt x="4376" y="3371"/>
                </a:lnTo>
                <a:lnTo>
                  <a:pt x="4506" y="3331"/>
                </a:lnTo>
                <a:lnTo>
                  <a:pt x="4639" y="3303"/>
                </a:lnTo>
                <a:lnTo>
                  <a:pt x="4779" y="3285"/>
                </a:lnTo>
                <a:lnTo>
                  <a:pt x="4921" y="3279"/>
                </a:lnTo>
                <a:close/>
                <a:moveTo>
                  <a:pt x="3279" y="2460"/>
                </a:moveTo>
                <a:lnTo>
                  <a:pt x="4099" y="2460"/>
                </a:lnTo>
                <a:lnTo>
                  <a:pt x="4099" y="3279"/>
                </a:lnTo>
                <a:lnTo>
                  <a:pt x="3279" y="3279"/>
                </a:lnTo>
                <a:lnTo>
                  <a:pt x="3279" y="2460"/>
                </a:lnTo>
                <a:close/>
                <a:moveTo>
                  <a:pt x="2050" y="2460"/>
                </a:moveTo>
                <a:lnTo>
                  <a:pt x="2870" y="2460"/>
                </a:lnTo>
                <a:lnTo>
                  <a:pt x="2870" y="3279"/>
                </a:lnTo>
                <a:lnTo>
                  <a:pt x="2050" y="3279"/>
                </a:lnTo>
                <a:lnTo>
                  <a:pt x="2050" y="2460"/>
                </a:lnTo>
                <a:close/>
                <a:moveTo>
                  <a:pt x="820" y="2460"/>
                </a:moveTo>
                <a:lnTo>
                  <a:pt x="1640" y="2460"/>
                </a:lnTo>
                <a:lnTo>
                  <a:pt x="1640" y="3279"/>
                </a:lnTo>
                <a:lnTo>
                  <a:pt x="820" y="3279"/>
                </a:lnTo>
                <a:lnTo>
                  <a:pt x="820" y="2460"/>
                </a:lnTo>
                <a:close/>
                <a:moveTo>
                  <a:pt x="445" y="819"/>
                </a:moveTo>
                <a:lnTo>
                  <a:pt x="614" y="819"/>
                </a:lnTo>
                <a:lnTo>
                  <a:pt x="614" y="1025"/>
                </a:lnTo>
                <a:lnTo>
                  <a:pt x="620" y="1090"/>
                </a:lnTo>
                <a:lnTo>
                  <a:pt x="636" y="1154"/>
                </a:lnTo>
                <a:lnTo>
                  <a:pt x="660" y="1212"/>
                </a:lnTo>
                <a:lnTo>
                  <a:pt x="694" y="1266"/>
                </a:lnTo>
                <a:lnTo>
                  <a:pt x="736" y="1314"/>
                </a:lnTo>
                <a:lnTo>
                  <a:pt x="784" y="1355"/>
                </a:lnTo>
                <a:lnTo>
                  <a:pt x="836" y="1389"/>
                </a:lnTo>
                <a:lnTo>
                  <a:pt x="896" y="1413"/>
                </a:lnTo>
                <a:lnTo>
                  <a:pt x="959" y="1429"/>
                </a:lnTo>
                <a:lnTo>
                  <a:pt x="1025" y="1435"/>
                </a:lnTo>
                <a:lnTo>
                  <a:pt x="1091" y="1429"/>
                </a:lnTo>
                <a:lnTo>
                  <a:pt x="1155" y="1413"/>
                </a:lnTo>
                <a:lnTo>
                  <a:pt x="1213" y="1389"/>
                </a:lnTo>
                <a:lnTo>
                  <a:pt x="1267" y="1355"/>
                </a:lnTo>
                <a:lnTo>
                  <a:pt x="1314" y="1314"/>
                </a:lnTo>
                <a:lnTo>
                  <a:pt x="1356" y="1266"/>
                </a:lnTo>
                <a:lnTo>
                  <a:pt x="1388" y="1212"/>
                </a:lnTo>
                <a:lnTo>
                  <a:pt x="1414" y="1154"/>
                </a:lnTo>
                <a:lnTo>
                  <a:pt x="1430" y="1090"/>
                </a:lnTo>
                <a:lnTo>
                  <a:pt x="1434" y="1025"/>
                </a:lnTo>
                <a:lnTo>
                  <a:pt x="1434" y="819"/>
                </a:lnTo>
                <a:lnTo>
                  <a:pt x="3895" y="819"/>
                </a:lnTo>
                <a:lnTo>
                  <a:pt x="3895" y="1025"/>
                </a:lnTo>
                <a:lnTo>
                  <a:pt x="3899" y="1090"/>
                </a:lnTo>
                <a:lnTo>
                  <a:pt x="3915" y="1154"/>
                </a:lnTo>
                <a:lnTo>
                  <a:pt x="3941" y="1212"/>
                </a:lnTo>
                <a:lnTo>
                  <a:pt x="3973" y="1266"/>
                </a:lnTo>
                <a:lnTo>
                  <a:pt x="4015" y="1314"/>
                </a:lnTo>
                <a:lnTo>
                  <a:pt x="4063" y="1355"/>
                </a:lnTo>
                <a:lnTo>
                  <a:pt x="4117" y="1389"/>
                </a:lnTo>
                <a:lnTo>
                  <a:pt x="4175" y="1413"/>
                </a:lnTo>
                <a:lnTo>
                  <a:pt x="4238" y="1429"/>
                </a:lnTo>
                <a:lnTo>
                  <a:pt x="4304" y="1435"/>
                </a:lnTo>
                <a:lnTo>
                  <a:pt x="4372" y="1429"/>
                </a:lnTo>
                <a:lnTo>
                  <a:pt x="4434" y="1413"/>
                </a:lnTo>
                <a:lnTo>
                  <a:pt x="4494" y="1389"/>
                </a:lnTo>
                <a:lnTo>
                  <a:pt x="4548" y="1355"/>
                </a:lnTo>
                <a:lnTo>
                  <a:pt x="4595" y="1314"/>
                </a:lnTo>
                <a:lnTo>
                  <a:pt x="4635" y="1266"/>
                </a:lnTo>
                <a:lnTo>
                  <a:pt x="4669" y="1212"/>
                </a:lnTo>
                <a:lnTo>
                  <a:pt x="4693" y="1154"/>
                </a:lnTo>
                <a:lnTo>
                  <a:pt x="4709" y="1090"/>
                </a:lnTo>
                <a:lnTo>
                  <a:pt x="4715" y="1025"/>
                </a:lnTo>
                <a:lnTo>
                  <a:pt x="4715" y="819"/>
                </a:lnTo>
                <a:lnTo>
                  <a:pt x="4887" y="819"/>
                </a:lnTo>
                <a:lnTo>
                  <a:pt x="4958" y="825"/>
                </a:lnTo>
                <a:lnTo>
                  <a:pt x="5026" y="843"/>
                </a:lnTo>
                <a:lnTo>
                  <a:pt x="5090" y="871"/>
                </a:lnTo>
                <a:lnTo>
                  <a:pt x="5148" y="907"/>
                </a:lnTo>
                <a:lnTo>
                  <a:pt x="5200" y="951"/>
                </a:lnTo>
                <a:lnTo>
                  <a:pt x="5244" y="1005"/>
                </a:lnTo>
                <a:lnTo>
                  <a:pt x="5280" y="1062"/>
                </a:lnTo>
                <a:lnTo>
                  <a:pt x="5307" y="1128"/>
                </a:lnTo>
                <a:lnTo>
                  <a:pt x="5323" y="1198"/>
                </a:lnTo>
                <a:lnTo>
                  <a:pt x="5329" y="1270"/>
                </a:lnTo>
                <a:lnTo>
                  <a:pt x="5329" y="2868"/>
                </a:lnTo>
                <a:lnTo>
                  <a:pt x="4921" y="2868"/>
                </a:lnTo>
                <a:lnTo>
                  <a:pt x="4921" y="2049"/>
                </a:lnTo>
                <a:lnTo>
                  <a:pt x="411" y="2049"/>
                </a:lnTo>
                <a:lnTo>
                  <a:pt x="411" y="4876"/>
                </a:lnTo>
                <a:lnTo>
                  <a:pt x="415" y="4896"/>
                </a:lnTo>
                <a:lnTo>
                  <a:pt x="427" y="4912"/>
                </a:lnTo>
                <a:lnTo>
                  <a:pt x="445" y="4918"/>
                </a:lnTo>
                <a:lnTo>
                  <a:pt x="2870" y="4918"/>
                </a:lnTo>
                <a:lnTo>
                  <a:pt x="2870" y="5326"/>
                </a:lnTo>
                <a:lnTo>
                  <a:pt x="445" y="5326"/>
                </a:lnTo>
                <a:lnTo>
                  <a:pt x="373" y="5320"/>
                </a:lnTo>
                <a:lnTo>
                  <a:pt x="303" y="5304"/>
                </a:lnTo>
                <a:lnTo>
                  <a:pt x="239" y="5276"/>
                </a:lnTo>
                <a:lnTo>
                  <a:pt x="182" y="5240"/>
                </a:lnTo>
                <a:lnTo>
                  <a:pt x="130" y="5195"/>
                </a:lnTo>
                <a:lnTo>
                  <a:pt x="86" y="5143"/>
                </a:lnTo>
                <a:lnTo>
                  <a:pt x="50" y="5083"/>
                </a:lnTo>
                <a:lnTo>
                  <a:pt x="22" y="5019"/>
                </a:lnTo>
                <a:lnTo>
                  <a:pt x="6" y="4949"/>
                </a:lnTo>
                <a:lnTo>
                  <a:pt x="0" y="4876"/>
                </a:lnTo>
                <a:lnTo>
                  <a:pt x="0" y="1270"/>
                </a:lnTo>
                <a:lnTo>
                  <a:pt x="6" y="1198"/>
                </a:lnTo>
                <a:lnTo>
                  <a:pt x="22" y="1128"/>
                </a:lnTo>
                <a:lnTo>
                  <a:pt x="50" y="1062"/>
                </a:lnTo>
                <a:lnTo>
                  <a:pt x="86" y="1005"/>
                </a:lnTo>
                <a:lnTo>
                  <a:pt x="130" y="951"/>
                </a:lnTo>
                <a:lnTo>
                  <a:pt x="182" y="907"/>
                </a:lnTo>
                <a:lnTo>
                  <a:pt x="239" y="871"/>
                </a:lnTo>
                <a:lnTo>
                  <a:pt x="303" y="843"/>
                </a:lnTo>
                <a:lnTo>
                  <a:pt x="373" y="825"/>
                </a:lnTo>
                <a:lnTo>
                  <a:pt x="445" y="819"/>
                </a:lnTo>
                <a:close/>
                <a:moveTo>
                  <a:pt x="4304" y="0"/>
                </a:moveTo>
                <a:lnTo>
                  <a:pt x="4352" y="6"/>
                </a:lnTo>
                <a:lnTo>
                  <a:pt x="4394" y="22"/>
                </a:lnTo>
                <a:lnTo>
                  <a:pt x="4434" y="46"/>
                </a:lnTo>
                <a:lnTo>
                  <a:pt x="4464" y="78"/>
                </a:lnTo>
                <a:lnTo>
                  <a:pt x="4490" y="116"/>
                </a:lnTo>
                <a:lnTo>
                  <a:pt x="4504" y="157"/>
                </a:lnTo>
                <a:lnTo>
                  <a:pt x="4510" y="205"/>
                </a:lnTo>
                <a:lnTo>
                  <a:pt x="4510" y="1025"/>
                </a:lnTo>
                <a:lnTo>
                  <a:pt x="4504" y="1072"/>
                </a:lnTo>
                <a:lnTo>
                  <a:pt x="4490" y="1114"/>
                </a:lnTo>
                <a:lnTo>
                  <a:pt x="4464" y="1152"/>
                </a:lnTo>
                <a:lnTo>
                  <a:pt x="4434" y="1184"/>
                </a:lnTo>
                <a:lnTo>
                  <a:pt x="4394" y="1208"/>
                </a:lnTo>
                <a:lnTo>
                  <a:pt x="4352" y="1224"/>
                </a:lnTo>
                <a:lnTo>
                  <a:pt x="4304" y="1230"/>
                </a:lnTo>
                <a:lnTo>
                  <a:pt x="4258" y="1224"/>
                </a:lnTo>
                <a:lnTo>
                  <a:pt x="4214" y="1208"/>
                </a:lnTo>
                <a:lnTo>
                  <a:pt x="4177" y="1184"/>
                </a:lnTo>
                <a:lnTo>
                  <a:pt x="4145" y="1152"/>
                </a:lnTo>
                <a:lnTo>
                  <a:pt x="4121" y="1114"/>
                </a:lnTo>
                <a:lnTo>
                  <a:pt x="4105" y="1072"/>
                </a:lnTo>
                <a:lnTo>
                  <a:pt x="4099" y="1025"/>
                </a:lnTo>
                <a:lnTo>
                  <a:pt x="4099" y="205"/>
                </a:lnTo>
                <a:lnTo>
                  <a:pt x="4105" y="157"/>
                </a:lnTo>
                <a:lnTo>
                  <a:pt x="4121" y="116"/>
                </a:lnTo>
                <a:lnTo>
                  <a:pt x="4145" y="78"/>
                </a:lnTo>
                <a:lnTo>
                  <a:pt x="4177" y="46"/>
                </a:lnTo>
                <a:lnTo>
                  <a:pt x="4214" y="22"/>
                </a:lnTo>
                <a:lnTo>
                  <a:pt x="4258" y="6"/>
                </a:lnTo>
                <a:lnTo>
                  <a:pt x="4304" y="0"/>
                </a:lnTo>
                <a:close/>
                <a:moveTo>
                  <a:pt x="1025" y="0"/>
                </a:moveTo>
                <a:lnTo>
                  <a:pt x="1071" y="6"/>
                </a:lnTo>
                <a:lnTo>
                  <a:pt x="1115" y="22"/>
                </a:lnTo>
                <a:lnTo>
                  <a:pt x="1153" y="46"/>
                </a:lnTo>
                <a:lnTo>
                  <a:pt x="1185" y="78"/>
                </a:lnTo>
                <a:lnTo>
                  <a:pt x="1209" y="116"/>
                </a:lnTo>
                <a:lnTo>
                  <a:pt x="1225" y="157"/>
                </a:lnTo>
                <a:lnTo>
                  <a:pt x="1231" y="205"/>
                </a:lnTo>
                <a:lnTo>
                  <a:pt x="1231" y="1025"/>
                </a:lnTo>
                <a:lnTo>
                  <a:pt x="1225" y="1072"/>
                </a:lnTo>
                <a:lnTo>
                  <a:pt x="1209" y="1114"/>
                </a:lnTo>
                <a:lnTo>
                  <a:pt x="1185" y="1152"/>
                </a:lnTo>
                <a:lnTo>
                  <a:pt x="1153" y="1184"/>
                </a:lnTo>
                <a:lnTo>
                  <a:pt x="1115" y="1208"/>
                </a:lnTo>
                <a:lnTo>
                  <a:pt x="1071" y="1224"/>
                </a:lnTo>
                <a:lnTo>
                  <a:pt x="1025" y="1230"/>
                </a:lnTo>
                <a:lnTo>
                  <a:pt x="977" y="1224"/>
                </a:lnTo>
                <a:lnTo>
                  <a:pt x="935" y="1208"/>
                </a:lnTo>
                <a:lnTo>
                  <a:pt x="898" y="1184"/>
                </a:lnTo>
                <a:lnTo>
                  <a:pt x="866" y="1152"/>
                </a:lnTo>
                <a:lnTo>
                  <a:pt x="842" y="1114"/>
                </a:lnTo>
                <a:lnTo>
                  <a:pt x="826" y="1072"/>
                </a:lnTo>
                <a:lnTo>
                  <a:pt x="820" y="1025"/>
                </a:lnTo>
                <a:lnTo>
                  <a:pt x="820" y="205"/>
                </a:lnTo>
                <a:lnTo>
                  <a:pt x="826" y="157"/>
                </a:lnTo>
                <a:lnTo>
                  <a:pt x="842" y="116"/>
                </a:lnTo>
                <a:lnTo>
                  <a:pt x="866" y="78"/>
                </a:lnTo>
                <a:lnTo>
                  <a:pt x="898" y="46"/>
                </a:lnTo>
                <a:lnTo>
                  <a:pt x="935" y="22"/>
                </a:lnTo>
                <a:lnTo>
                  <a:pt x="977" y="6"/>
                </a:lnTo>
                <a:lnTo>
                  <a:pt x="1025" y="0"/>
                </a:lnTo>
                <a:close/>
              </a:path>
            </a:pathLst>
          </a:custGeom>
          <a:solidFill>
            <a:srgbClr val="FFCD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4" name="Group 1139">
            <a:extLst>
              <a:ext uri="{FF2B5EF4-FFF2-40B4-BE49-F238E27FC236}">
                <a16:creationId xmlns:a16="http://schemas.microsoft.com/office/drawing/2014/main" id="{3ADDF97C-E9A1-4137-B15B-1872C720D3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6696" y="5236223"/>
            <a:ext cx="184396" cy="133099"/>
            <a:chOff x="449" y="-2288"/>
            <a:chExt cx="2466" cy="1780"/>
          </a:xfrm>
          <a:solidFill>
            <a:srgbClr val="FFCD6B"/>
          </a:solidFill>
        </p:grpSpPr>
        <p:sp>
          <p:nvSpPr>
            <p:cNvPr id="55" name="Freeform 1141">
              <a:extLst>
                <a:ext uri="{FF2B5EF4-FFF2-40B4-BE49-F238E27FC236}">
                  <a16:creationId xmlns:a16="http://schemas.microsoft.com/office/drawing/2014/main" id="{E5AB7F64-C104-4763-A9ED-57822048B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" y="-1171"/>
              <a:ext cx="1047" cy="645"/>
            </a:xfrm>
            <a:custGeom>
              <a:avLst/>
              <a:gdLst>
                <a:gd name="T0" fmla="*/ 1398 w 2094"/>
                <a:gd name="T1" fmla="*/ 4 h 1290"/>
                <a:gd name="T2" fmla="*/ 1436 w 2094"/>
                <a:gd name="T3" fmla="*/ 25 h 1290"/>
                <a:gd name="T4" fmla="*/ 1494 w 2094"/>
                <a:gd name="T5" fmla="*/ 57 h 1290"/>
                <a:gd name="T6" fmla="*/ 1564 w 2094"/>
                <a:gd name="T7" fmla="*/ 99 h 1290"/>
                <a:gd name="T8" fmla="*/ 1639 w 2094"/>
                <a:gd name="T9" fmla="*/ 145 h 1290"/>
                <a:gd name="T10" fmla="*/ 1711 w 2094"/>
                <a:gd name="T11" fmla="*/ 195 h 1290"/>
                <a:gd name="T12" fmla="*/ 1773 w 2094"/>
                <a:gd name="T13" fmla="*/ 243 h 1290"/>
                <a:gd name="T14" fmla="*/ 1816 w 2094"/>
                <a:gd name="T15" fmla="*/ 286 h 1290"/>
                <a:gd name="T16" fmla="*/ 1870 w 2094"/>
                <a:gd name="T17" fmla="*/ 378 h 1290"/>
                <a:gd name="T18" fmla="*/ 1920 w 2094"/>
                <a:gd name="T19" fmla="*/ 498 h 1290"/>
                <a:gd name="T20" fmla="*/ 1963 w 2094"/>
                <a:gd name="T21" fmla="*/ 637 h 1290"/>
                <a:gd name="T22" fmla="*/ 2002 w 2094"/>
                <a:gd name="T23" fmla="*/ 786 h 1290"/>
                <a:gd name="T24" fmla="*/ 2037 w 2094"/>
                <a:gd name="T25" fmla="*/ 936 h 1290"/>
                <a:gd name="T26" fmla="*/ 2064 w 2094"/>
                <a:gd name="T27" fmla="*/ 1075 h 1290"/>
                <a:gd name="T28" fmla="*/ 2085 w 2094"/>
                <a:gd name="T29" fmla="*/ 1195 h 1290"/>
                <a:gd name="T30" fmla="*/ 2092 w 2094"/>
                <a:gd name="T31" fmla="*/ 1261 h 1290"/>
                <a:gd name="T32" fmla="*/ 2071 w 2094"/>
                <a:gd name="T33" fmla="*/ 1287 h 1290"/>
                <a:gd name="T34" fmla="*/ 39 w 2094"/>
                <a:gd name="T35" fmla="*/ 1290 h 1290"/>
                <a:gd name="T36" fmla="*/ 9 w 2094"/>
                <a:gd name="T37" fmla="*/ 1276 h 1290"/>
                <a:gd name="T38" fmla="*/ 0 w 2094"/>
                <a:gd name="T39" fmla="*/ 1245 h 1290"/>
                <a:gd name="T40" fmla="*/ 18 w 2094"/>
                <a:gd name="T41" fmla="*/ 1138 h 1290"/>
                <a:gd name="T42" fmla="*/ 42 w 2094"/>
                <a:gd name="T43" fmla="*/ 1008 h 1290"/>
                <a:gd name="T44" fmla="*/ 73 w 2094"/>
                <a:gd name="T45" fmla="*/ 861 h 1290"/>
                <a:gd name="T46" fmla="*/ 109 w 2094"/>
                <a:gd name="T47" fmla="*/ 711 h 1290"/>
                <a:gd name="T48" fmla="*/ 151 w 2094"/>
                <a:gd name="T49" fmla="*/ 565 h 1290"/>
                <a:gd name="T50" fmla="*/ 198 w 2094"/>
                <a:gd name="T51" fmla="*/ 435 h 1290"/>
                <a:gd name="T52" fmla="*/ 249 w 2094"/>
                <a:gd name="T53" fmla="*/ 327 h 1290"/>
                <a:gd name="T54" fmla="*/ 295 w 2094"/>
                <a:gd name="T55" fmla="*/ 265 h 1290"/>
                <a:gd name="T56" fmla="*/ 349 w 2094"/>
                <a:gd name="T57" fmla="*/ 219 h 1290"/>
                <a:gd name="T58" fmla="*/ 417 w 2094"/>
                <a:gd name="T59" fmla="*/ 169 h 1290"/>
                <a:gd name="T60" fmla="*/ 491 w 2094"/>
                <a:gd name="T61" fmla="*/ 121 h 1290"/>
                <a:gd name="T62" fmla="*/ 565 w 2094"/>
                <a:gd name="T63" fmla="*/ 76 h 1290"/>
                <a:gd name="T64" fmla="*/ 629 w 2094"/>
                <a:gd name="T65" fmla="*/ 40 h 1290"/>
                <a:gd name="T66" fmla="*/ 679 w 2094"/>
                <a:gd name="T67" fmla="*/ 13 h 1290"/>
                <a:gd name="T68" fmla="*/ 709 w 2094"/>
                <a:gd name="T69" fmla="*/ 0 h 1290"/>
                <a:gd name="T70" fmla="*/ 737 w 2094"/>
                <a:gd name="T71" fmla="*/ 9 h 1290"/>
                <a:gd name="T72" fmla="*/ 836 w 2094"/>
                <a:gd name="T73" fmla="*/ 70 h 1290"/>
                <a:gd name="T74" fmla="*/ 943 w 2094"/>
                <a:gd name="T75" fmla="*/ 108 h 1290"/>
                <a:gd name="T76" fmla="*/ 965 w 2094"/>
                <a:gd name="T77" fmla="*/ 121 h 1290"/>
                <a:gd name="T78" fmla="*/ 1046 w 2094"/>
                <a:gd name="T79" fmla="*/ 330 h 1290"/>
                <a:gd name="T80" fmla="*/ 1128 w 2094"/>
                <a:gd name="T81" fmla="*/ 121 h 1290"/>
                <a:gd name="T82" fmla="*/ 1149 w 2094"/>
                <a:gd name="T83" fmla="*/ 108 h 1290"/>
                <a:gd name="T84" fmla="*/ 1256 w 2094"/>
                <a:gd name="T85" fmla="*/ 70 h 1290"/>
                <a:gd name="T86" fmla="*/ 1356 w 2094"/>
                <a:gd name="T87" fmla="*/ 9 h 1290"/>
                <a:gd name="T88" fmla="*/ 1385 w 2094"/>
                <a:gd name="T89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94" h="1290">
                  <a:moveTo>
                    <a:pt x="1385" y="0"/>
                  </a:moveTo>
                  <a:lnTo>
                    <a:pt x="1398" y="4"/>
                  </a:lnTo>
                  <a:lnTo>
                    <a:pt x="1415" y="13"/>
                  </a:lnTo>
                  <a:lnTo>
                    <a:pt x="1436" y="25"/>
                  </a:lnTo>
                  <a:lnTo>
                    <a:pt x="1463" y="40"/>
                  </a:lnTo>
                  <a:lnTo>
                    <a:pt x="1494" y="57"/>
                  </a:lnTo>
                  <a:lnTo>
                    <a:pt x="1527" y="76"/>
                  </a:lnTo>
                  <a:lnTo>
                    <a:pt x="1564" y="99"/>
                  </a:lnTo>
                  <a:lnTo>
                    <a:pt x="1602" y="121"/>
                  </a:lnTo>
                  <a:lnTo>
                    <a:pt x="1639" y="145"/>
                  </a:lnTo>
                  <a:lnTo>
                    <a:pt x="1675" y="169"/>
                  </a:lnTo>
                  <a:lnTo>
                    <a:pt x="1711" y="195"/>
                  </a:lnTo>
                  <a:lnTo>
                    <a:pt x="1744" y="219"/>
                  </a:lnTo>
                  <a:lnTo>
                    <a:pt x="1773" y="243"/>
                  </a:lnTo>
                  <a:lnTo>
                    <a:pt x="1797" y="265"/>
                  </a:lnTo>
                  <a:lnTo>
                    <a:pt x="1816" y="286"/>
                  </a:lnTo>
                  <a:lnTo>
                    <a:pt x="1843" y="327"/>
                  </a:lnTo>
                  <a:lnTo>
                    <a:pt x="1870" y="378"/>
                  </a:lnTo>
                  <a:lnTo>
                    <a:pt x="1896" y="435"/>
                  </a:lnTo>
                  <a:lnTo>
                    <a:pt x="1920" y="498"/>
                  </a:lnTo>
                  <a:lnTo>
                    <a:pt x="1942" y="565"/>
                  </a:lnTo>
                  <a:lnTo>
                    <a:pt x="1963" y="637"/>
                  </a:lnTo>
                  <a:lnTo>
                    <a:pt x="1984" y="711"/>
                  </a:lnTo>
                  <a:lnTo>
                    <a:pt x="2002" y="786"/>
                  </a:lnTo>
                  <a:lnTo>
                    <a:pt x="2020" y="861"/>
                  </a:lnTo>
                  <a:lnTo>
                    <a:pt x="2037" y="936"/>
                  </a:lnTo>
                  <a:lnTo>
                    <a:pt x="2050" y="1008"/>
                  </a:lnTo>
                  <a:lnTo>
                    <a:pt x="2064" y="1075"/>
                  </a:lnTo>
                  <a:lnTo>
                    <a:pt x="2076" y="1138"/>
                  </a:lnTo>
                  <a:lnTo>
                    <a:pt x="2085" y="1195"/>
                  </a:lnTo>
                  <a:lnTo>
                    <a:pt x="2094" y="1245"/>
                  </a:lnTo>
                  <a:lnTo>
                    <a:pt x="2092" y="1261"/>
                  </a:lnTo>
                  <a:lnTo>
                    <a:pt x="2085" y="1276"/>
                  </a:lnTo>
                  <a:lnTo>
                    <a:pt x="2071" y="1287"/>
                  </a:lnTo>
                  <a:lnTo>
                    <a:pt x="2055" y="1290"/>
                  </a:lnTo>
                  <a:lnTo>
                    <a:pt x="39" y="1290"/>
                  </a:lnTo>
                  <a:lnTo>
                    <a:pt x="22" y="1287"/>
                  </a:lnTo>
                  <a:lnTo>
                    <a:pt x="9" y="1276"/>
                  </a:lnTo>
                  <a:lnTo>
                    <a:pt x="1" y="1261"/>
                  </a:lnTo>
                  <a:lnTo>
                    <a:pt x="0" y="1245"/>
                  </a:lnTo>
                  <a:lnTo>
                    <a:pt x="7" y="1195"/>
                  </a:lnTo>
                  <a:lnTo>
                    <a:pt x="18" y="1138"/>
                  </a:lnTo>
                  <a:lnTo>
                    <a:pt x="28" y="1075"/>
                  </a:lnTo>
                  <a:lnTo>
                    <a:pt x="42" y="1008"/>
                  </a:lnTo>
                  <a:lnTo>
                    <a:pt x="57" y="936"/>
                  </a:lnTo>
                  <a:lnTo>
                    <a:pt x="73" y="861"/>
                  </a:lnTo>
                  <a:lnTo>
                    <a:pt x="90" y="786"/>
                  </a:lnTo>
                  <a:lnTo>
                    <a:pt x="109" y="711"/>
                  </a:lnTo>
                  <a:lnTo>
                    <a:pt x="129" y="637"/>
                  </a:lnTo>
                  <a:lnTo>
                    <a:pt x="151" y="565"/>
                  </a:lnTo>
                  <a:lnTo>
                    <a:pt x="174" y="498"/>
                  </a:lnTo>
                  <a:lnTo>
                    <a:pt x="198" y="435"/>
                  </a:lnTo>
                  <a:lnTo>
                    <a:pt x="223" y="378"/>
                  </a:lnTo>
                  <a:lnTo>
                    <a:pt x="249" y="327"/>
                  </a:lnTo>
                  <a:lnTo>
                    <a:pt x="277" y="286"/>
                  </a:lnTo>
                  <a:lnTo>
                    <a:pt x="295" y="265"/>
                  </a:lnTo>
                  <a:lnTo>
                    <a:pt x="319" y="243"/>
                  </a:lnTo>
                  <a:lnTo>
                    <a:pt x="349" y="219"/>
                  </a:lnTo>
                  <a:lnTo>
                    <a:pt x="382" y="195"/>
                  </a:lnTo>
                  <a:lnTo>
                    <a:pt x="417" y="169"/>
                  </a:lnTo>
                  <a:lnTo>
                    <a:pt x="454" y="145"/>
                  </a:lnTo>
                  <a:lnTo>
                    <a:pt x="491" y="121"/>
                  </a:lnTo>
                  <a:lnTo>
                    <a:pt x="529" y="99"/>
                  </a:lnTo>
                  <a:lnTo>
                    <a:pt x="565" y="76"/>
                  </a:lnTo>
                  <a:lnTo>
                    <a:pt x="599" y="57"/>
                  </a:lnTo>
                  <a:lnTo>
                    <a:pt x="629" y="40"/>
                  </a:lnTo>
                  <a:lnTo>
                    <a:pt x="656" y="25"/>
                  </a:lnTo>
                  <a:lnTo>
                    <a:pt x="679" y="13"/>
                  </a:lnTo>
                  <a:lnTo>
                    <a:pt x="694" y="4"/>
                  </a:lnTo>
                  <a:lnTo>
                    <a:pt x="709" y="0"/>
                  </a:lnTo>
                  <a:lnTo>
                    <a:pt x="724" y="1"/>
                  </a:lnTo>
                  <a:lnTo>
                    <a:pt x="737" y="9"/>
                  </a:lnTo>
                  <a:lnTo>
                    <a:pt x="785" y="43"/>
                  </a:lnTo>
                  <a:lnTo>
                    <a:pt x="836" y="70"/>
                  </a:lnTo>
                  <a:lnTo>
                    <a:pt x="889" y="93"/>
                  </a:lnTo>
                  <a:lnTo>
                    <a:pt x="943" y="108"/>
                  </a:lnTo>
                  <a:lnTo>
                    <a:pt x="955" y="114"/>
                  </a:lnTo>
                  <a:lnTo>
                    <a:pt x="965" y="121"/>
                  </a:lnTo>
                  <a:lnTo>
                    <a:pt x="971" y="133"/>
                  </a:lnTo>
                  <a:lnTo>
                    <a:pt x="1046" y="330"/>
                  </a:lnTo>
                  <a:lnTo>
                    <a:pt x="1121" y="133"/>
                  </a:lnTo>
                  <a:lnTo>
                    <a:pt x="1128" y="121"/>
                  </a:lnTo>
                  <a:lnTo>
                    <a:pt x="1137" y="114"/>
                  </a:lnTo>
                  <a:lnTo>
                    <a:pt x="1149" y="108"/>
                  </a:lnTo>
                  <a:lnTo>
                    <a:pt x="1203" y="93"/>
                  </a:lnTo>
                  <a:lnTo>
                    <a:pt x="1256" y="70"/>
                  </a:lnTo>
                  <a:lnTo>
                    <a:pt x="1307" y="43"/>
                  </a:lnTo>
                  <a:lnTo>
                    <a:pt x="1356" y="9"/>
                  </a:lnTo>
                  <a:lnTo>
                    <a:pt x="1370" y="1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142">
              <a:extLst>
                <a:ext uri="{FF2B5EF4-FFF2-40B4-BE49-F238E27FC236}">
                  <a16:creationId xmlns:a16="http://schemas.microsoft.com/office/drawing/2014/main" id="{43788475-2333-465B-87F7-74E0D8FF5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-1788"/>
              <a:ext cx="654" cy="637"/>
            </a:xfrm>
            <a:custGeom>
              <a:avLst/>
              <a:gdLst>
                <a:gd name="T0" fmla="*/ 816 w 1308"/>
                <a:gd name="T1" fmla="*/ 3 h 1273"/>
                <a:gd name="T2" fmla="*/ 945 w 1308"/>
                <a:gd name="T3" fmla="*/ 18 h 1273"/>
                <a:gd name="T4" fmla="*/ 1049 w 1308"/>
                <a:gd name="T5" fmla="*/ 49 h 1273"/>
                <a:gd name="T6" fmla="*/ 1131 w 1308"/>
                <a:gd name="T7" fmla="*/ 96 h 1273"/>
                <a:gd name="T8" fmla="*/ 1194 w 1308"/>
                <a:gd name="T9" fmla="*/ 153 h 1273"/>
                <a:gd name="T10" fmla="*/ 1241 w 1308"/>
                <a:gd name="T11" fmla="*/ 222 h 1273"/>
                <a:gd name="T12" fmla="*/ 1272 w 1308"/>
                <a:gd name="T13" fmla="*/ 301 h 1273"/>
                <a:gd name="T14" fmla="*/ 1293 w 1308"/>
                <a:gd name="T15" fmla="*/ 388 h 1273"/>
                <a:gd name="T16" fmla="*/ 1303 w 1308"/>
                <a:gd name="T17" fmla="*/ 484 h 1273"/>
                <a:gd name="T18" fmla="*/ 1308 w 1308"/>
                <a:gd name="T19" fmla="*/ 585 h 1273"/>
                <a:gd name="T20" fmla="*/ 1305 w 1308"/>
                <a:gd name="T21" fmla="*/ 711 h 1273"/>
                <a:gd name="T22" fmla="*/ 1275 w 1308"/>
                <a:gd name="T23" fmla="*/ 852 h 1273"/>
                <a:gd name="T24" fmla="*/ 1221 w 1308"/>
                <a:gd name="T25" fmla="*/ 978 h 1273"/>
                <a:gd name="T26" fmla="*/ 1143 w 1308"/>
                <a:gd name="T27" fmla="*/ 1087 h 1273"/>
                <a:gd name="T28" fmla="*/ 1046 w 1308"/>
                <a:gd name="T29" fmla="*/ 1174 h 1273"/>
                <a:gd name="T30" fmla="*/ 933 w 1308"/>
                <a:gd name="T31" fmla="*/ 1236 h 1273"/>
                <a:gd name="T32" fmla="*/ 809 w 1308"/>
                <a:gd name="T33" fmla="*/ 1269 h 1273"/>
                <a:gd name="T34" fmla="*/ 677 w 1308"/>
                <a:gd name="T35" fmla="*/ 1269 h 1273"/>
                <a:gd name="T36" fmla="*/ 553 w 1308"/>
                <a:gd name="T37" fmla="*/ 1236 h 1273"/>
                <a:gd name="T38" fmla="*/ 440 w 1308"/>
                <a:gd name="T39" fmla="*/ 1174 h 1273"/>
                <a:gd name="T40" fmla="*/ 344 w 1308"/>
                <a:gd name="T41" fmla="*/ 1087 h 1273"/>
                <a:gd name="T42" fmla="*/ 266 w 1308"/>
                <a:gd name="T43" fmla="*/ 978 h 1273"/>
                <a:gd name="T44" fmla="*/ 211 w 1308"/>
                <a:gd name="T45" fmla="*/ 852 h 1273"/>
                <a:gd name="T46" fmla="*/ 182 w 1308"/>
                <a:gd name="T47" fmla="*/ 711 h 1273"/>
                <a:gd name="T48" fmla="*/ 179 w 1308"/>
                <a:gd name="T49" fmla="*/ 576 h 1273"/>
                <a:gd name="T50" fmla="*/ 136 w 1308"/>
                <a:gd name="T51" fmla="*/ 615 h 1273"/>
                <a:gd name="T52" fmla="*/ 106 w 1308"/>
                <a:gd name="T53" fmla="*/ 666 h 1273"/>
                <a:gd name="T54" fmla="*/ 97 w 1308"/>
                <a:gd name="T55" fmla="*/ 735 h 1273"/>
                <a:gd name="T56" fmla="*/ 117 w 1308"/>
                <a:gd name="T57" fmla="*/ 813 h 1273"/>
                <a:gd name="T58" fmla="*/ 158 w 1308"/>
                <a:gd name="T59" fmla="*/ 864 h 1273"/>
                <a:gd name="T60" fmla="*/ 199 w 1308"/>
                <a:gd name="T61" fmla="*/ 913 h 1273"/>
                <a:gd name="T62" fmla="*/ 211 w 1308"/>
                <a:gd name="T63" fmla="*/ 946 h 1273"/>
                <a:gd name="T64" fmla="*/ 205 w 1308"/>
                <a:gd name="T65" fmla="*/ 981 h 1273"/>
                <a:gd name="T66" fmla="*/ 182 w 1308"/>
                <a:gd name="T67" fmla="*/ 1006 h 1273"/>
                <a:gd name="T68" fmla="*/ 145 w 1308"/>
                <a:gd name="T69" fmla="*/ 1018 h 1273"/>
                <a:gd name="T70" fmla="*/ 105 w 1308"/>
                <a:gd name="T71" fmla="*/ 1005 h 1273"/>
                <a:gd name="T72" fmla="*/ 66 w 1308"/>
                <a:gd name="T73" fmla="*/ 957 h 1273"/>
                <a:gd name="T74" fmla="*/ 55 w 1308"/>
                <a:gd name="T75" fmla="*/ 921 h 1273"/>
                <a:gd name="T76" fmla="*/ 31 w 1308"/>
                <a:gd name="T77" fmla="*/ 855 h 1273"/>
                <a:gd name="T78" fmla="*/ 3 w 1308"/>
                <a:gd name="T79" fmla="*/ 762 h 1273"/>
                <a:gd name="T80" fmla="*/ 4 w 1308"/>
                <a:gd name="T81" fmla="*/ 673 h 1273"/>
                <a:gd name="T82" fmla="*/ 36 w 1308"/>
                <a:gd name="T83" fmla="*/ 591 h 1273"/>
                <a:gd name="T84" fmla="*/ 90 w 1308"/>
                <a:gd name="T85" fmla="*/ 525 h 1273"/>
                <a:gd name="T86" fmla="*/ 154 w 1308"/>
                <a:gd name="T87" fmla="*/ 477 h 1273"/>
                <a:gd name="T88" fmla="*/ 191 w 1308"/>
                <a:gd name="T89" fmla="*/ 409 h 1273"/>
                <a:gd name="T90" fmla="*/ 211 w 1308"/>
                <a:gd name="T91" fmla="*/ 318 h 1273"/>
                <a:gd name="T92" fmla="*/ 241 w 1308"/>
                <a:gd name="T93" fmla="*/ 234 h 1273"/>
                <a:gd name="T94" fmla="*/ 286 w 1308"/>
                <a:gd name="T95" fmla="*/ 162 h 1273"/>
                <a:gd name="T96" fmla="*/ 349 w 1308"/>
                <a:gd name="T97" fmla="*/ 100 h 1273"/>
                <a:gd name="T98" fmla="*/ 431 w 1308"/>
                <a:gd name="T99" fmla="*/ 52 h 1273"/>
                <a:gd name="T100" fmla="*/ 538 w 1308"/>
                <a:gd name="T101" fmla="*/ 19 h 1273"/>
                <a:gd name="T102" fmla="*/ 668 w 1308"/>
                <a:gd name="T103" fmla="*/ 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273">
                  <a:moveTo>
                    <a:pt x="743" y="0"/>
                  </a:moveTo>
                  <a:lnTo>
                    <a:pt x="816" y="3"/>
                  </a:lnTo>
                  <a:lnTo>
                    <a:pt x="884" y="9"/>
                  </a:lnTo>
                  <a:lnTo>
                    <a:pt x="945" y="18"/>
                  </a:lnTo>
                  <a:lnTo>
                    <a:pt x="999" y="33"/>
                  </a:lnTo>
                  <a:lnTo>
                    <a:pt x="1049" y="49"/>
                  </a:lnTo>
                  <a:lnTo>
                    <a:pt x="1092" y="72"/>
                  </a:lnTo>
                  <a:lnTo>
                    <a:pt x="1131" y="96"/>
                  </a:lnTo>
                  <a:lnTo>
                    <a:pt x="1164" y="123"/>
                  </a:lnTo>
                  <a:lnTo>
                    <a:pt x="1194" y="153"/>
                  </a:lnTo>
                  <a:lnTo>
                    <a:pt x="1218" y="186"/>
                  </a:lnTo>
                  <a:lnTo>
                    <a:pt x="1241" y="222"/>
                  </a:lnTo>
                  <a:lnTo>
                    <a:pt x="1257" y="261"/>
                  </a:lnTo>
                  <a:lnTo>
                    <a:pt x="1272" y="301"/>
                  </a:lnTo>
                  <a:lnTo>
                    <a:pt x="1284" y="345"/>
                  </a:lnTo>
                  <a:lnTo>
                    <a:pt x="1293" y="388"/>
                  </a:lnTo>
                  <a:lnTo>
                    <a:pt x="1299" y="435"/>
                  </a:lnTo>
                  <a:lnTo>
                    <a:pt x="1303" y="484"/>
                  </a:lnTo>
                  <a:lnTo>
                    <a:pt x="1306" y="534"/>
                  </a:lnTo>
                  <a:lnTo>
                    <a:pt x="1308" y="585"/>
                  </a:lnTo>
                  <a:lnTo>
                    <a:pt x="1308" y="637"/>
                  </a:lnTo>
                  <a:lnTo>
                    <a:pt x="1305" y="711"/>
                  </a:lnTo>
                  <a:lnTo>
                    <a:pt x="1293" y="783"/>
                  </a:lnTo>
                  <a:lnTo>
                    <a:pt x="1275" y="852"/>
                  </a:lnTo>
                  <a:lnTo>
                    <a:pt x="1251" y="916"/>
                  </a:lnTo>
                  <a:lnTo>
                    <a:pt x="1221" y="978"/>
                  </a:lnTo>
                  <a:lnTo>
                    <a:pt x="1184" y="1035"/>
                  </a:lnTo>
                  <a:lnTo>
                    <a:pt x="1143" y="1087"/>
                  </a:lnTo>
                  <a:lnTo>
                    <a:pt x="1097" y="1134"/>
                  </a:lnTo>
                  <a:lnTo>
                    <a:pt x="1046" y="1174"/>
                  </a:lnTo>
                  <a:lnTo>
                    <a:pt x="992" y="1209"/>
                  </a:lnTo>
                  <a:lnTo>
                    <a:pt x="933" y="1236"/>
                  </a:lnTo>
                  <a:lnTo>
                    <a:pt x="873" y="1257"/>
                  </a:lnTo>
                  <a:lnTo>
                    <a:pt x="809" y="1269"/>
                  </a:lnTo>
                  <a:lnTo>
                    <a:pt x="743" y="1273"/>
                  </a:lnTo>
                  <a:lnTo>
                    <a:pt x="677" y="1269"/>
                  </a:lnTo>
                  <a:lnTo>
                    <a:pt x="614" y="1257"/>
                  </a:lnTo>
                  <a:lnTo>
                    <a:pt x="553" y="1236"/>
                  </a:lnTo>
                  <a:lnTo>
                    <a:pt x="494" y="1209"/>
                  </a:lnTo>
                  <a:lnTo>
                    <a:pt x="440" y="1174"/>
                  </a:lnTo>
                  <a:lnTo>
                    <a:pt x="389" y="1134"/>
                  </a:lnTo>
                  <a:lnTo>
                    <a:pt x="344" y="1087"/>
                  </a:lnTo>
                  <a:lnTo>
                    <a:pt x="302" y="1035"/>
                  </a:lnTo>
                  <a:lnTo>
                    <a:pt x="266" y="978"/>
                  </a:lnTo>
                  <a:lnTo>
                    <a:pt x="236" y="916"/>
                  </a:lnTo>
                  <a:lnTo>
                    <a:pt x="211" y="852"/>
                  </a:lnTo>
                  <a:lnTo>
                    <a:pt x="193" y="783"/>
                  </a:lnTo>
                  <a:lnTo>
                    <a:pt x="182" y="711"/>
                  </a:lnTo>
                  <a:lnTo>
                    <a:pt x="178" y="637"/>
                  </a:lnTo>
                  <a:lnTo>
                    <a:pt x="179" y="576"/>
                  </a:lnTo>
                  <a:lnTo>
                    <a:pt x="157" y="594"/>
                  </a:lnTo>
                  <a:lnTo>
                    <a:pt x="136" y="615"/>
                  </a:lnTo>
                  <a:lnTo>
                    <a:pt x="120" y="639"/>
                  </a:lnTo>
                  <a:lnTo>
                    <a:pt x="106" y="666"/>
                  </a:lnTo>
                  <a:lnTo>
                    <a:pt x="97" y="699"/>
                  </a:lnTo>
                  <a:lnTo>
                    <a:pt x="97" y="735"/>
                  </a:lnTo>
                  <a:lnTo>
                    <a:pt x="103" y="772"/>
                  </a:lnTo>
                  <a:lnTo>
                    <a:pt x="117" y="813"/>
                  </a:lnTo>
                  <a:lnTo>
                    <a:pt x="139" y="855"/>
                  </a:lnTo>
                  <a:lnTo>
                    <a:pt x="158" y="864"/>
                  </a:lnTo>
                  <a:lnTo>
                    <a:pt x="175" y="880"/>
                  </a:lnTo>
                  <a:lnTo>
                    <a:pt x="199" y="913"/>
                  </a:lnTo>
                  <a:lnTo>
                    <a:pt x="206" y="930"/>
                  </a:lnTo>
                  <a:lnTo>
                    <a:pt x="211" y="946"/>
                  </a:lnTo>
                  <a:lnTo>
                    <a:pt x="209" y="964"/>
                  </a:lnTo>
                  <a:lnTo>
                    <a:pt x="205" y="981"/>
                  </a:lnTo>
                  <a:lnTo>
                    <a:pt x="196" y="994"/>
                  </a:lnTo>
                  <a:lnTo>
                    <a:pt x="182" y="1006"/>
                  </a:lnTo>
                  <a:lnTo>
                    <a:pt x="164" y="1015"/>
                  </a:lnTo>
                  <a:lnTo>
                    <a:pt x="145" y="1018"/>
                  </a:lnTo>
                  <a:lnTo>
                    <a:pt x="123" y="1015"/>
                  </a:lnTo>
                  <a:lnTo>
                    <a:pt x="105" y="1005"/>
                  </a:lnTo>
                  <a:lnTo>
                    <a:pt x="90" y="990"/>
                  </a:lnTo>
                  <a:lnTo>
                    <a:pt x="66" y="957"/>
                  </a:lnTo>
                  <a:lnTo>
                    <a:pt x="58" y="939"/>
                  </a:lnTo>
                  <a:lnTo>
                    <a:pt x="55" y="921"/>
                  </a:lnTo>
                  <a:lnTo>
                    <a:pt x="57" y="903"/>
                  </a:lnTo>
                  <a:lnTo>
                    <a:pt x="31" y="855"/>
                  </a:lnTo>
                  <a:lnTo>
                    <a:pt x="13" y="807"/>
                  </a:lnTo>
                  <a:lnTo>
                    <a:pt x="3" y="762"/>
                  </a:lnTo>
                  <a:lnTo>
                    <a:pt x="0" y="717"/>
                  </a:lnTo>
                  <a:lnTo>
                    <a:pt x="4" y="673"/>
                  </a:lnTo>
                  <a:lnTo>
                    <a:pt x="16" y="631"/>
                  </a:lnTo>
                  <a:lnTo>
                    <a:pt x="36" y="591"/>
                  </a:lnTo>
                  <a:lnTo>
                    <a:pt x="61" y="556"/>
                  </a:lnTo>
                  <a:lnTo>
                    <a:pt x="90" y="525"/>
                  </a:lnTo>
                  <a:lnTo>
                    <a:pt x="121" y="498"/>
                  </a:lnTo>
                  <a:lnTo>
                    <a:pt x="154" y="477"/>
                  </a:lnTo>
                  <a:lnTo>
                    <a:pt x="185" y="457"/>
                  </a:lnTo>
                  <a:lnTo>
                    <a:pt x="191" y="409"/>
                  </a:lnTo>
                  <a:lnTo>
                    <a:pt x="199" y="363"/>
                  </a:lnTo>
                  <a:lnTo>
                    <a:pt x="211" y="318"/>
                  </a:lnTo>
                  <a:lnTo>
                    <a:pt x="224" y="274"/>
                  </a:lnTo>
                  <a:lnTo>
                    <a:pt x="241" y="234"/>
                  </a:lnTo>
                  <a:lnTo>
                    <a:pt x="262" y="196"/>
                  </a:lnTo>
                  <a:lnTo>
                    <a:pt x="286" y="162"/>
                  </a:lnTo>
                  <a:lnTo>
                    <a:pt x="316" y="130"/>
                  </a:lnTo>
                  <a:lnTo>
                    <a:pt x="349" y="100"/>
                  </a:lnTo>
                  <a:lnTo>
                    <a:pt x="388" y="75"/>
                  </a:lnTo>
                  <a:lnTo>
                    <a:pt x="431" y="52"/>
                  </a:lnTo>
                  <a:lnTo>
                    <a:pt x="481" y="34"/>
                  </a:lnTo>
                  <a:lnTo>
                    <a:pt x="538" y="19"/>
                  </a:lnTo>
                  <a:lnTo>
                    <a:pt x="599" y="9"/>
                  </a:lnTo>
                  <a:lnTo>
                    <a:pt x="668" y="3"/>
                  </a:lnTo>
                  <a:lnTo>
                    <a:pt x="7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143">
              <a:extLst>
                <a:ext uri="{FF2B5EF4-FFF2-40B4-BE49-F238E27FC236}">
                  <a16:creationId xmlns:a16="http://schemas.microsoft.com/office/drawing/2014/main" id="{78863DC2-57FE-4BD0-9EF6-19D4D94A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-2288"/>
              <a:ext cx="2064" cy="1780"/>
            </a:xfrm>
            <a:custGeom>
              <a:avLst/>
              <a:gdLst>
                <a:gd name="T0" fmla="*/ 4016 w 4127"/>
                <a:gd name="T1" fmla="*/ 0 h 3560"/>
                <a:gd name="T2" fmla="*/ 4071 w 4127"/>
                <a:gd name="T3" fmla="*/ 15 h 3560"/>
                <a:gd name="T4" fmla="*/ 4112 w 4127"/>
                <a:gd name="T5" fmla="*/ 56 h 3560"/>
                <a:gd name="T6" fmla="*/ 4127 w 4127"/>
                <a:gd name="T7" fmla="*/ 111 h 3560"/>
                <a:gd name="T8" fmla="*/ 4065 w 4127"/>
                <a:gd name="T9" fmla="*/ 839 h 3560"/>
                <a:gd name="T10" fmla="*/ 3935 w 4127"/>
                <a:gd name="T11" fmla="*/ 824 h 3560"/>
                <a:gd name="T12" fmla="*/ 3814 w 4127"/>
                <a:gd name="T13" fmla="*/ 822 h 3560"/>
                <a:gd name="T14" fmla="*/ 3766 w 4127"/>
                <a:gd name="T15" fmla="*/ 309 h 3560"/>
                <a:gd name="T16" fmla="*/ 361 w 4127"/>
                <a:gd name="T17" fmla="*/ 2423 h 3560"/>
                <a:gd name="T18" fmla="*/ 2908 w 4127"/>
                <a:gd name="T19" fmla="*/ 2471 h 3560"/>
                <a:gd name="T20" fmla="*/ 2850 w 4127"/>
                <a:gd name="T21" fmla="*/ 2589 h 3560"/>
                <a:gd name="T22" fmla="*/ 2797 w 4127"/>
                <a:gd name="T23" fmla="*/ 2730 h 3560"/>
                <a:gd name="T24" fmla="*/ 2645 w 4127"/>
                <a:gd name="T25" fmla="*/ 2783 h 3560"/>
                <a:gd name="T26" fmla="*/ 2672 w 4127"/>
                <a:gd name="T27" fmla="*/ 2909 h 3560"/>
                <a:gd name="T28" fmla="*/ 2709 w 4127"/>
                <a:gd name="T29" fmla="*/ 3057 h 3560"/>
                <a:gd name="T30" fmla="*/ 2667 w 4127"/>
                <a:gd name="T31" fmla="*/ 3260 h 3560"/>
                <a:gd name="T32" fmla="*/ 2634 w 4127"/>
                <a:gd name="T33" fmla="*/ 3456 h 3560"/>
                <a:gd name="T34" fmla="*/ 2634 w 4127"/>
                <a:gd name="T35" fmla="*/ 3527 h 3560"/>
                <a:gd name="T36" fmla="*/ 1390 w 4127"/>
                <a:gd name="T37" fmla="*/ 3560 h 3560"/>
                <a:gd name="T38" fmla="*/ 1338 w 4127"/>
                <a:gd name="T39" fmla="*/ 3546 h 3560"/>
                <a:gd name="T40" fmla="*/ 1297 w 4127"/>
                <a:gd name="T41" fmla="*/ 3509 h 3560"/>
                <a:gd name="T42" fmla="*/ 1279 w 4127"/>
                <a:gd name="T43" fmla="*/ 3456 h 3560"/>
                <a:gd name="T44" fmla="*/ 1290 w 4127"/>
                <a:gd name="T45" fmla="*/ 3402 h 3560"/>
                <a:gd name="T46" fmla="*/ 1360 w 4127"/>
                <a:gd name="T47" fmla="*/ 3230 h 3560"/>
                <a:gd name="T48" fmla="*/ 1414 w 4127"/>
                <a:gd name="T49" fmla="*/ 3065 h 3560"/>
                <a:gd name="T50" fmla="*/ 1453 w 4127"/>
                <a:gd name="T51" fmla="*/ 2913 h 3560"/>
                <a:gd name="T52" fmla="*/ 1480 w 4127"/>
                <a:gd name="T53" fmla="*/ 2784 h 3560"/>
                <a:gd name="T54" fmla="*/ 110 w 4127"/>
                <a:gd name="T55" fmla="*/ 2730 h 3560"/>
                <a:gd name="T56" fmla="*/ 55 w 4127"/>
                <a:gd name="T57" fmla="*/ 2715 h 3560"/>
                <a:gd name="T58" fmla="*/ 14 w 4127"/>
                <a:gd name="T59" fmla="*/ 2676 h 3560"/>
                <a:gd name="T60" fmla="*/ 0 w 4127"/>
                <a:gd name="T61" fmla="*/ 2619 h 3560"/>
                <a:gd name="T62" fmla="*/ 4 w 4127"/>
                <a:gd name="T63" fmla="*/ 83 h 3560"/>
                <a:gd name="T64" fmla="*/ 32 w 4127"/>
                <a:gd name="T65" fmla="*/ 33 h 3560"/>
                <a:gd name="T66" fmla="*/ 80 w 4127"/>
                <a:gd name="T67" fmla="*/ 5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27" h="3560">
                  <a:moveTo>
                    <a:pt x="110" y="0"/>
                  </a:moveTo>
                  <a:lnTo>
                    <a:pt x="4016" y="0"/>
                  </a:lnTo>
                  <a:lnTo>
                    <a:pt x="4044" y="5"/>
                  </a:lnTo>
                  <a:lnTo>
                    <a:pt x="4071" y="15"/>
                  </a:lnTo>
                  <a:lnTo>
                    <a:pt x="4094" y="33"/>
                  </a:lnTo>
                  <a:lnTo>
                    <a:pt x="4112" y="56"/>
                  </a:lnTo>
                  <a:lnTo>
                    <a:pt x="4122" y="83"/>
                  </a:lnTo>
                  <a:lnTo>
                    <a:pt x="4127" y="111"/>
                  </a:lnTo>
                  <a:lnTo>
                    <a:pt x="4127" y="851"/>
                  </a:lnTo>
                  <a:lnTo>
                    <a:pt x="4065" y="839"/>
                  </a:lnTo>
                  <a:lnTo>
                    <a:pt x="4002" y="830"/>
                  </a:lnTo>
                  <a:lnTo>
                    <a:pt x="3935" y="824"/>
                  </a:lnTo>
                  <a:lnTo>
                    <a:pt x="3863" y="822"/>
                  </a:lnTo>
                  <a:lnTo>
                    <a:pt x="3814" y="822"/>
                  </a:lnTo>
                  <a:lnTo>
                    <a:pt x="3766" y="825"/>
                  </a:lnTo>
                  <a:lnTo>
                    <a:pt x="3766" y="309"/>
                  </a:lnTo>
                  <a:lnTo>
                    <a:pt x="361" y="309"/>
                  </a:lnTo>
                  <a:lnTo>
                    <a:pt x="361" y="2423"/>
                  </a:lnTo>
                  <a:lnTo>
                    <a:pt x="2941" y="2423"/>
                  </a:lnTo>
                  <a:lnTo>
                    <a:pt x="2908" y="2471"/>
                  </a:lnTo>
                  <a:lnTo>
                    <a:pt x="2878" y="2526"/>
                  </a:lnTo>
                  <a:lnTo>
                    <a:pt x="2850" y="2589"/>
                  </a:lnTo>
                  <a:lnTo>
                    <a:pt x="2823" y="2657"/>
                  </a:lnTo>
                  <a:lnTo>
                    <a:pt x="2797" y="2730"/>
                  </a:lnTo>
                  <a:lnTo>
                    <a:pt x="2636" y="2730"/>
                  </a:lnTo>
                  <a:lnTo>
                    <a:pt x="2645" y="2783"/>
                  </a:lnTo>
                  <a:lnTo>
                    <a:pt x="2657" y="2843"/>
                  </a:lnTo>
                  <a:lnTo>
                    <a:pt x="2672" y="2909"/>
                  </a:lnTo>
                  <a:lnTo>
                    <a:pt x="2688" y="2981"/>
                  </a:lnTo>
                  <a:lnTo>
                    <a:pt x="2709" y="3057"/>
                  </a:lnTo>
                  <a:lnTo>
                    <a:pt x="2688" y="3159"/>
                  </a:lnTo>
                  <a:lnTo>
                    <a:pt x="2667" y="3260"/>
                  </a:lnTo>
                  <a:lnTo>
                    <a:pt x="2649" y="3360"/>
                  </a:lnTo>
                  <a:lnTo>
                    <a:pt x="2634" y="3456"/>
                  </a:lnTo>
                  <a:lnTo>
                    <a:pt x="2631" y="3491"/>
                  </a:lnTo>
                  <a:lnTo>
                    <a:pt x="2634" y="3527"/>
                  </a:lnTo>
                  <a:lnTo>
                    <a:pt x="2642" y="3560"/>
                  </a:lnTo>
                  <a:lnTo>
                    <a:pt x="1390" y="3560"/>
                  </a:lnTo>
                  <a:lnTo>
                    <a:pt x="1363" y="3557"/>
                  </a:lnTo>
                  <a:lnTo>
                    <a:pt x="1338" y="3546"/>
                  </a:lnTo>
                  <a:lnTo>
                    <a:pt x="1315" y="3531"/>
                  </a:lnTo>
                  <a:lnTo>
                    <a:pt x="1297" y="3509"/>
                  </a:lnTo>
                  <a:lnTo>
                    <a:pt x="1285" y="3483"/>
                  </a:lnTo>
                  <a:lnTo>
                    <a:pt x="1279" y="3456"/>
                  </a:lnTo>
                  <a:lnTo>
                    <a:pt x="1281" y="3429"/>
                  </a:lnTo>
                  <a:lnTo>
                    <a:pt x="1290" y="3402"/>
                  </a:lnTo>
                  <a:lnTo>
                    <a:pt x="1327" y="3317"/>
                  </a:lnTo>
                  <a:lnTo>
                    <a:pt x="1360" y="3230"/>
                  </a:lnTo>
                  <a:lnTo>
                    <a:pt x="1389" y="3146"/>
                  </a:lnTo>
                  <a:lnTo>
                    <a:pt x="1414" y="3065"/>
                  </a:lnTo>
                  <a:lnTo>
                    <a:pt x="1435" y="2987"/>
                  </a:lnTo>
                  <a:lnTo>
                    <a:pt x="1453" y="2913"/>
                  </a:lnTo>
                  <a:lnTo>
                    <a:pt x="1468" y="2846"/>
                  </a:lnTo>
                  <a:lnTo>
                    <a:pt x="1480" y="2784"/>
                  </a:lnTo>
                  <a:lnTo>
                    <a:pt x="1491" y="2730"/>
                  </a:lnTo>
                  <a:lnTo>
                    <a:pt x="110" y="2730"/>
                  </a:lnTo>
                  <a:lnTo>
                    <a:pt x="80" y="2727"/>
                  </a:lnTo>
                  <a:lnTo>
                    <a:pt x="55" y="2715"/>
                  </a:lnTo>
                  <a:lnTo>
                    <a:pt x="32" y="2699"/>
                  </a:lnTo>
                  <a:lnTo>
                    <a:pt x="14" y="2676"/>
                  </a:lnTo>
                  <a:lnTo>
                    <a:pt x="4" y="2649"/>
                  </a:lnTo>
                  <a:lnTo>
                    <a:pt x="0" y="2619"/>
                  </a:lnTo>
                  <a:lnTo>
                    <a:pt x="0" y="111"/>
                  </a:lnTo>
                  <a:lnTo>
                    <a:pt x="4" y="83"/>
                  </a:lnTo>
                  <a:lnTo>
                    <a:pt x="14" y="56"/>
                  </a:lnTo>
                  <a:lnTo>
                    <a:pt x="32" y="33"/>
                  </a:lnTo>
                  <a:lnTo>
                    <a:pt x="55" y="15"/>
                  </a:lnTo>
                  <a:lnTo>
                    <a:pt x="80" y="5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144">
              <a:extLst>
                <a:ext uri="{FF2B5EF4-FFF2-40B4-BE49-F238E27FC236}">
                  <a16:creationId xmlns:a16="http://schemas.microsoft.com/office/drawing/2014/main" id="{2BD9CD92-94EB-40CD-ABF1-718F5A7D5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-1933"/>
              <a:ext cx="1291" cy="541"/>
            </a:xfrm>
            <a:custGeom>
              <a:avLst/>
              <a:gdLst>
                <a:gd name="T0" fmla="*/ 1506 w 2580"/>
                <a:gd name="T1" fmla="*/ 0 h 1083"/>
                <a:gd name="T2" fmla="*/ 1528 w 2580"/>
                <a:gd name="T3" fmla="*/ 1 h 1083"/>
                <a:gd name="T4" fmla="*/ 1549 w 2580"/>
                <a:gd name="T5" fmla="*/ 10 h 1083"/>
                <a:gd name="T6" fmla="*/ 1566 w 2580"/>
                <a:gd name="T7" fmla="*/ 22 h 1083"/>
                <a:gd name="T8" fmla="*/ 1579 w 2580"/>
                <a:gd name="T9" fmla="*/ 40 h 1083"/>
                <a:gd name="T10" fmla="*/ 1859 w 2580"/>
                <a:gd name="T11" fmla="*/ 514 h 1083"/>
                <a:gd name="T12" fmla="*/ 1859 w 2580"/>
                <a:gd name="T13" fmla="*/ 514 h 1083"/>
                <a:gd name="T14" fmla="*/ 2496 w 2580"/>
                <a:gd name="T15" fmla="*/ 514 h 1083"/>
                <a:gd name="T16" fmla="*/ 2523 w 2580"/>
                <a:gd name="T17" fmla="*/ 519 h 1083"/>
                <a:gd name="T18" fmla="*/ 2546 w 2580"/>
                <a:gd name="T19" fmla="*/ 531 h 1083"/>
                <a:gd name="T20" fmla="*/ 2564 w 2580"/>
                <a:gd name="T21" fmla="*/ 549 h 1083"/>
                <a:gd name="T22" fmla="*/ 2576 w 2580"/>
                <a:gd name="T23" fmla="*/ 571 h 1083"/>
                <a:gd name="T24" fmla="*/ 2580 w 2580"/>
                <a:gd name="T25" fmla="*/ 598 h 1083"/>
                <a:gd name="T26" fmla="*/ 2576 w 2580"/>
                <a:gd name="T27" fmla="*/ 624 h 1083"/>
                <a:gd name="T28" fmla="*/ 2564 w 2580"/>
                <a:gd name="T29" fmla="*/ 646 h 1083"/>
                <a:gd name="T30" fmla="*/ 2546 w 2580"/>
                <a:gd name="T31" fmla="*/ 664 h 1083"/>
                <a:gd name="T32" fmla="*/ 2523 w 2580"/>
                <a:gd name="T33" fmla="*/ 676 h 1083"/>
                <a:gd name="T34" fmla="*/ 2496 w 2580"/>
                <a:gd name="T35" fmla="*/ 681 h 1083"/>
                <a:gd name="T36" fmla="*/ 1811 w 2580"/>
                <a:gd name="T37" fmla="*/ 681 h 1083"/>
                <a:gd name="T38" fmla="*/ 1789 w 2580"/>
                <a:gd name="T39" fmla="*/ 678 h 1083"/>
                <a:gd name="T40" fmla="*/ 1769 w 2580"/>
                <a:gd name="T41" fmla="*/ 670 h 1083"/>
                <a:gd name="T42" fmla="*/ 1753 w 2580"/>
                <a:gd name="T43" fmla="*/ 657 h 1083"/>
                <a:gd name="T44" fmla="*/ 1739 w 2580"/>
                <a:gd name="T45" fmla="*/ 640 h 1083"/>
                <a:gd name="T46" fmla="*/ 1513 w 2580"/>
                <a:gd name="T47" fmla="*/ 255 h 1083"/>
                <a:gd name="T48" fmla="*/ 1104 w 2580"/>
                <a:gd name="T49" fmla="*/ 1038 h 1083"/>
                <a:gd name="T50" fmla="*/ 1092 w 2580"/>
                <a:gd name="T51" fmla="*/ 1054 h 1083"/>
                <a:gd name="T52" fmla="*/ 1077 w 2580"/>
                <a:gd name="T53" fmla="*/ 1068 h 1083"/>
                <a:gd name="T54" fmla="*/ 1059 w 2580"/>
                <a:gd name="T55" fmla="*/ 1078 h 1083"/>
                <a:gd name="T56" fmla="*/ 1038 w 2580"/>
                <a:gd name="T57" fmla="*/ 1083 h 1083"/>
                <a:gd name="T58" fmla="*/ 1031 w 2580"/>
                <a:gd name="T59" fmla="*/ 1083 h 1083"/>
                <a:gd name="T60" fmla="*/ 1005 w 2580"/>
                <a:gd name="T61" fmla="*/ 1078 h 1083"/>
                <a:gd name="T62" fmla="*/ 984 w 2580"/>
                <a:gd name="T63" fmla="*/ 1068 h 1083"/>
                <a:gd name="T64" fmla="*/ 965 w 2580"/>
                <a:gd name="T65" fmla="*/ 1051 h 1083"/>
                <a:gd name="T66" fmla="*/ 669 w 2580"/>
                <a:gd name="T67" fmla="*/ 681 h 1083"/>
                <a:gd name="T68" fmla="*/ 82 w 2580"/>
                <a:gd name="T69" fmla="*/ 681 h 1083"/>
                <a:gd name="T70" fmla="*/ 56 w 2580"/>
                <a:gd name="T71" fmla="*/ 676 h 1083"/>
                <a:gd name="T72" fmla="*/ 34 w 2580"/>
                <a:gd name="T73" fmla="*/ 664 h 1083"/>
                <a:gd name="T74" fmla="*/ 16 w 2580"/>
                <a:gd name="T75" fmla="*/ 646 h 1083"/>
                <a:gd name="T76" fmla="*/ 4 w 2580"/>
                <a:gd name="T77" fmla="*/ 624 h 1083"/>
                <a:gd name="T78" fmla="*/ 0 w 2580"/>
                <a:gd name="T79" fmla="*/ 598 h 1083"/>
                <a:gd name="T80" fmla="*/ 4 w 2580"/>
                <a:gd name="T81" fmla="*/ 571 h 1083"/>
                <a:gd name="T82" fmla="*/ 16 w 2580"/>
                <a:gd name="T83" fmla="*/ 549 h 1083"/>
                <a:gd name="T84" fmla="*/ 34 w 2580"/>
                <a:gd name="T85" fmla="*/ 531 h 1083"/>
                <a:gd name="T86" fmla="*/ 56 w 2580"/>
                <a:gd name="T87" fmla="*/ 519 h 1083"/>
                <a:gd name="T88" fmla="*/ 82 w 2580"/>
                <a:gd name="T89" fmla="*/ 514 h 1083"/>
                <a:gd name="T90" fmla="*/ 710 w 2580"/>
                <a:gd name="T91" fmla="*/ 514 h 1083"/>
                <a:gd name="T92" fmla="*/ 735 w 2580"/>
                <a:gd name="T93" fmla="*/ 519 h 1083"/>
                <a:gd name="T94" fmla="*/ 756 w 2580"/>
                <a:gd name="T95" fmla="*/ 529 h 1083"/>
                <a:gd name="T96" fmla="*/ 776 w 2580"/>
                <a:gd name="T97" fmla="*/ 546 h 1083"/>
                <a:gd name="T98" fmla="*/ 1016 w 2580"/>
                <a:gd name="T99" fmla="*/ 847 h 1083"/>
                <a:gd name="T100" fmla="*/ 1434 w 2580"/>
                <a:gd name="T101" fmla="*/ 45 h 1083"/>
                <a:gd name="T102" fmla="*/ 1447 w 2580"/>
                <a:gd name="T103" fmla="*/ 27 h 1083"/>
                <a:gd name="T104" fmla="*/ 1464 w 2580"/>
                <a:gd name="T105" fmla="*/ 12 h 1083"/>
                <a:gd name="T106" fmla="*/ 1485 w 2580"/>
                <a:gd name="T107" fmla="*/ 3 h 1083"/>
                <a:gd name="T108" fmla="*/ 1506 w 2580"/>
                <a:gd name="T109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80" h="1083">
                  <a:moveTo>
                    <a:pt x="1506" y="0"/>
                  </a:moveTo>
                  <a:lnTo>
                    <a:pt x="1528" y="1"/>
                  </a:lnTo>
                  <a:lnTo>
                    <a:pt x="1549" y="10"/>
                  </a:lnTo>
                  <a:lnTo>
                    <a:pt x="1566" y="22"/>
                  </a:lnTo>
                  <a:lnTo>
                    <a:pt x="1579" y="40"/>
                  </a:lnTo>
                  <a:lnTo>
                    <a:pt x="1859" y="514"/>
                  </a:lnTo>
                  <a:lnTo>
                    <a:pt x="1859" y="514"/>
                  </a:lnTo>
                  <a:lnTo>
                    <a:pt x="2496" y="514"/>
                  </a:lnTo>
                  <a:lnTo>
                    <a:pt x="2523" y="519"/>
                  </a:lnTo>
                  <a:lnTo>
                    <a:pt x="2546" y="531"/>
                  </a:lnTo>
                  <a:lnTo>
                    <a:pt x="2564" y="549"/>
                  </a:lnTo>
                  <a:lnTo>
                    <a:pt x="2576" y="571"/>
                  </a:lnTo>
                  <a:lnTo>
                    <a:pt x="2580" y="598"/>
                  </a:lnTo>
                  <a:lnTo>
                    <a:pt x="2576" y="624"/>
                  </a:lnTo>
                  <a:lnTo>
                    <a:pt x="2564" y="646"/>
                  </a:lnTo>
                  <a:lnTo>
                    <a:pt x="2546" y="664"/>
                  </a:lnTo>
                  <a:lnTo>
                    <a:pt x="2523" y="676"/>
                  </a:lnTo>
                  <a:lnTo>
                    <a:pt x="2496" y="681"/>
                  </a:lnTo>
                  <a:lnTo>
                    <a:pt x="1811" y="681"/>
                  </a:lnTo>
                  <a:lnTo>
                    <a:pt x="1789" y="678"/>
                  </a:lnTo>
                  <a:lnTo>
                    <a:pt x="1769" y="670"/>
                  </a:lnTo>
                  <a:lnTo>
                    <a:pt x="1753" y="657"/>
                  </a:lnTo>
                  <a:lnTo>
                    <a:pt x="1739" y="640"/>
                  </a:lnTo>
                  <a:lnTo>
                    <a:pt x="1513" y="255"/>
                  </a:lnTo>
                  <a:lnTo>
                    <a:pt x="1104" y="1038"/>
                  </a:lnTo>
                  <a:lnTo>
                    <a:pt x="1092" y="1054"/>
                  </a:lnTo>
                  <a:lnTo>
                    <a:pt x="1077" y="1068"/>
                  </a:lnTo>
                  <a:lnTo>
                    <a:pt x="1059" y="1078"/>
                  </a:lnTo>
                  <a:lnTo>
                    <a:pt x="1038" y="1083"/>
                  </a:lnTo>
                  <a:lnTo>
                    <a:pt x="1031" y="1083"/>
                  </a:lnTo>
                  <a:lnTo>
                    <a:pt x="1005" y="1078"/>
                  </a:lnTo>
                  <a:lnTo>
                    <a:pt x="984" y="1068"/>
                  </a:lnTo>
                  <a:lnTo>
                    <a:pt x="965" y="1051"/>
                  </a:lnTo>
                  <a:lnTo>
                    <a:pt x="669" y="681"/>
                  </a:lnTo>
                  <a:lnTo>
                    <a:pt x="82" y="681"/>
                  </a:lnTo>
                  <a:lnTo>
                    <a:pt x="56" y="676"/>
                  </a:lnTo>
                  <a:lnTo>
                    <a:pt x="34" y="664"/>
                  </a:lnTo>
                  <a:lnTo>
                    <a:pt x="16" y="646"/>
                  </a:lnTo>
                  <a:lnTo>
                    <a:pt x="4" y="624"/>
                  </a:lnTo>
                  <a:lnTo>
                    <a:pt x="0" y="598"/>
                  </a:lnTo>
                  <a:lnTo>
                    <a:pt x="4" y="571"/>
                  </a:lnTo>
                  <a:lnTo>
                    <a:pt x="16" y="549"/>
                  </a:lnTo>
                  <a:lnTo>
                    <a:pt x="34" y="531"/>
                  </a:lnTo>
                  <a:lnTo>
                    <a:pt x="56" y="519"/>
                  </a:lnTo>
                  <a:lnTo>
                    <a:pt x="82" y="514"/>
                  </a:lnTo>
                  <a:lnTo>
                    <a:pt x="710" y="514"/>
                  </a:lnTo>
                  <a:lnTo>
                    <a:pt x="735" y="519"/>
                  </a:lnTo>
                  <a:lnTo>
                    <a:pt x="756" y="529"/>
                  </a:lnTo>
                  <a:lnTo>
                    <a:pt x="776" y="546"/>
                  </a:lnTo>
                  <a:lnTo>
                    <a:pt x="1016" y="847"/>
                  </a:lnTo>
                  <a:lnTo>
                    <a:pt x="1434" y="45"/>
                  </a:lnTo>
                  <a:lnTo>
                    <a:pt x="1447" y="27"/>
                  </a:lnTo>
                  <a:lnTo>
                    <a:pt x="1464" y="12"/>
                  </a:lnTo>
                  <a:lnTo>
                    <a:pt x="1485" y="3"/>
                  </a:lnTo>
                  <a:lnTo>
                    <a:pt x="15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9" name="Freeform 347">
            <a:extLst>
              <a:ext uri="{FF2B5EF4-FFF2-40B4-BE49-F238E27FC236}">
                <a16:creationId xmlns:a16="http://schemas.microsoft.com/office/drawing/2014/main" id="{4484F935-93B6-44EB-95CB-B22A6E8A88EA}"/>
              </a:ext>
            </a:extLst>
          </p:cNvPr>
          <p:cNvSpPr>
            <a:spLocks/>
          </p:cNvSpPr>
          <p:nvPr/>
        </p:nvSpPr>
        <p:spPr bwMode="auto">
          <a:xfrm>
            <a:off x="4573807" y="3963124"/>
            <a:ext cx="765021" cy="761862"/>
          </a:xfrm>
          <a:custGeom>
            <a:avLst/>
            <a:gdLst>
              <a:gd name="T0" fmla="*/ 1871 w 3383"/>
              <a:gd name="T1" fmla="*/ 84 h 3375"/>
              <a:gd name="T2" fmla="*/ 1918 w 3383"/>
              <a:gd name="T3" fmla="*/ 311 h 3375"/>
              <a:gd name="T4" fmla="*/ 1752 w 3383"/>
              <a:gd name="T5" fmla="*/ 472 h 3375"/>
              <a:gd name="T6" fmla="*/ 2106 w 3383"/>
              <a:gd name="T7" fmla="*/ 1091 h 3375"/>
              <a:gd name="T8" fmla="*/ 2477 w 3383"/>
              <a:gd name="T9" fmla="*/ 615 h 3375"/>
              <a:gd name="T10" fmla="*/ 2629 w 3383"/>
              <a:gd name="T11" fmla="*/ 438 h 3375"/>
              <a:gd name="T12" fmla="*/ 2855 w 3383"/>
              <a:gd name="T13" fmla="*/ 471 h 3375"/>
              <a:gd name="T14" fmla="*/ 2951 w 3383"/>
              <a:gd name="T15" fmla="*/ 680 h 3375"/>
              <a:gd name="T16" fmla="*/ 2824 w 3383"/>
              <a:gd name="T17" fmla="*/ 874 h 3375"/>
              <a:gd name="T18" fmla="*/ 2593 w 3383"/>
              <a:gd name="T19" fmla="*/ 870 h 3375"/>
              <a:gd name="T20" fmla="*/ 2405 w 3383"/>
              <a:gd name="T21" fmla="*/ 1556 h 3375"/>
              <a:gd name="T22" fmla="*/ 3002 w 3383"/>
              <a:gd name="T23" fmla="*/ 1484 h 3375"/>
              <a:gd name="T24" fmla="*/ 3238 w 3383"/>
              <a:gd name="T25" fmla="*/ 1467 h 3375"/>
              <a:gd name="T26" fmla="*/ 3380 w 3383"/>
              <a:gd name="T27" fmla="*/ 1648 h 3375"/>
              <a:gd name="T28" fmla="*/ 3299 w 3383"/>
              <a:gd name="T29" fmla="*/ 1866 h 3375"/>
              <a:gd name="T30" fmla="*/ 3071 w 3383"/>
              <a:gd name="T31" fmla="*/ 1914 h 3375"/>
              <a:gd name="T32" fmla="*/ 2911 w 3383"/>
              <a:gd name="T33" fmla="*/ 1749 h 3375"/>
              <a:gd name="T34" fmla="*/ 2287 w 3383"/>
              <a:gd name="T35" fmla="*/ 2102 h 3375"/>
              <a:gd name="T36" fmla="*/ 2764 w 3383"/>
              <a:gd name="T37" fmla="*/ 2472 h 3375"/>
              <a:gd name="T38" fmla="*/ 2942 w 3383"/>
              <a:gd name="T39" fmla="*/ 2624 h 3375"/>
              <a:gd name="T40" fmla="*/ 2909 w 3383"/>
              <a:gd name="T41" fmla="*/ 2849 h 3375"/>
              <a:gd name="T42" fmla="*/ 2699 w 3383"/>
              <a:gd name="T43" fmla="*/ 2946 h 3375"/>
              <a:gd name="T44" fmla="*/ 2504 w 3383"/>
              <a:gd name="T45" fmla="*/ 2819 h 3375"/>
              <a:gd name="T46" fmla="*/ 2509 w 3383"/>
              <a:gd name="T47" fmla="*/ 2588 h 3375"/>
              <a:gd name="T48" fmla="*/ 1821 w 3383"/>
              <a:gd name="T49" fmla="*/ 2400 h 3375"/>
              <a:gd name="T50" fmla="*/ 1893 w 3383"/>
              <a:gd name="T51" fmla="*/ 3002 h 3375"/>
              <a:gd name="T52" fmla="*/ 1911 w 3383"/>
              <a:gd name="T53" fmla="*/ 3235 h 3375"/>
              <a:gd name="T54" fmla="*/ 1726 w 3383"/>
              <a:gd name="T55" fmla="*/ 3372 h 3375"/>
              <a:gd name="T56" fmla="*/ 1509 w 3383"/>
              <a:gd name="T57" fmla="*/ 3291 h 3375"/>
              <a:gd name="T58" fmla="*/ 1461 w 3383"/>
              <a:gd name="T59" fmla="*/ 3064 h 3375"/>
              <a:gd name="T60" fmla="*/ 1627 w 3383"/>
              <a:gd name="T61" fmla="*/ 2903 h 3375"/>
              <a:gd name="T62" fmla="*/ 1272 w 3383"/>
              <a:gd name="T63" fmla="*/ 2281 h 3375"/>
              <a:gd name="T64" fmla="*/ 902 w 3383"/>
              <a:gd name="T65" fmla="*/ 2758 h 3375"/>
              <a:gd name="T66" fmla="*/ 749 w 3383"/>
              <a:gd name="T67" fmla="*/ 2934 h 3375"/>
              <a:gd name="T68" fmla="*/ 524 w 3383"/>
              <a:gd name="T69" fmla="*/ 2902 h 3375"/>
              <a:gd name="T70" fmla="*/ 427 w 3383"/>
              <a:gd name="T71" fmla="*/ 2693 h 3375"/>
              <a:gd name="T72" fmla="*/ 554 w 3383"/>
              <a:gd name="T73" fmla="*/ 2498 h 3375"/>
              <a:gd name="T74" fmla="*/ 785 w 3383"/>
              <a:gd name="T75" fmla="*/ 2503 h 3375"/>
              <a:gd name="T76" fmla="*/ 974 w 3383"/>
              <a:gd name="T77" fmla="*/ 1816 h 3375"/>
              <a:gd name="T78" fmla="*/ 374 w 3383"/>
              <a:gd name="T79" fmla="*/ 1888 h 3375"/>
              <a:gd name="T80" fmla="*/ 139 w 3383"/>
              <a:gd name="T81" fmla="*/ 1905 h 3375"/>
              <a:gd name="T82" fmla="*/ 3 w 3383"/>
              <a:gd name="T83" fmla="*/ 1722 h 3375"/>
              <a:gd name="T84" fmla="*/ 60 w 3383"/>
              <a:gd name="T85" fmla="*/ 1528 h 3375"/>
              <a:gd name="T86" fmla="*/ 278 w 3383"/>
              <a:gd name="T87" fmla="*/ 1449 h 3375"/>
              <a:gd name="T88" fmla="*/ 460 w 3383"/>
              <a:gd name="T89" fmla="*/ 1590 h 3375"/>
              <a:gd name="T90" fmla="*/ 1058 w 3383"/>
              <a:gd name="T91" fmla="*/ 1322 h 3375"/>
              <a:gd name="T92" fmla="*/ 649 w 3383"/>
              <a:gd name="T93" fmla="*/ 905 h 3375"/>
              <a:gd name="T94" fmla="*/ 451 w 3383"/>
              <a:gd name="T95" fmla="*/ 779 h 3375"/>
              <a:gd name="T96" fmla="*/ 451 w 3383"/>
              <a:gd name="T97" fmla="*/ 552 h 3375"/>
              <a:gd name="T98" fmla="*/ 645 w 3383"/>
              <a:gd name="T99" fmla="*/ 426 h 3375"/>
              <a:gd name="T100" fmla="*/ 856 w 3383"/>
              <a:gd name="T101" fmla="*/ 523 h 3375"/>
              <a:gd name="T102" fmla="*/ 885 w 3383"/>
              <a:gd name="T103" fmla="*/ 753 h 3375"/>
              <a:gd name="T104" fmla="*/ 1496 w 3383"/>
              <a:gd name="T105" fmla="*/ 986 h 3375"/>
              <a:gd name="T106" fmla="*/ 1507 w 3383"/>
              <a:gd name="T107" fmla="*/ 401 h 3375"/>
              <a:gd name="T108" fmla="*/ 1457 w 3383"/>
              <a:gd name="T109" fmla="*/ 172 h 3375"/>
              <a:gd name="T110" fmla="*/ 1618 w 3383"/>
              <a:gd name="T111" fmla="*/ 10 h 3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83" h="3375">
                <a:moveTo>
                  <a:pt x="1687" y="0"/>
                </a:moveTo>
                <a:lnTo>
                  <a:pt x="1723" y="3"/>
                </a:lnTo>
                <a:lnTo>
                  <a:pt x="1757" y="10"/>
                </a:lnTo>
                <a:lnTo>
                  <a:pt x="1789" y="24"/>
                </a:lnTo>
                <a:lnTo>
                  <a:pt x="1819" y="40"/>
                </a:lnTo>
                <a:lnTo>
                  <a:pt x="1846" y="61"/>
                </a:lnTo>
                <a:lnTo>
                  <a:pt x="1871" y="84"/>
                </a:lnTo>
                <a:lnTo>
                  <a:pt x="1890" y="111"/>
                </a:lnTo>
                <a:lnTo>
                  <a:pt x="1907" y="141"/>
                </a:lnTo>
                <a:lnTo>
                  <a:pt x="1919" y="173"/>
                </a:lnTo>
                <a:lnTo>
                  <a:pt x="1926" y="207"/>
                </a:lnTo>
                <a:lnTo>
                  <a:pt x="1929" y="242"/>
                </a:lnTo>
                <a:lnTo>
                  <a:pt x="1926" y="277"/>
                </a:lnTo>
                <a:lnTo>
                  <a:pt x="1918" y="311"/>
                </a:lnTo>
                <a:lnTo>
                  <a:pt x="1906" y="343"/>
                </a:lnTo>
                <a:lnTo>
                  <a:pt x="1889" y="373"/>
                </a:lnTo>
                <a:lnTo>
                  <a:pt x="1867" y="401"/>
                </a:lnTo>
                <a:lnTo>
                  <a:pt x="1844" y="424"/>
                </a:lnTo>
                <a:lnTo>
                  <a:pt x="1816" y="444"/>
                </a:lnTo>
                <a:lnTo>
                  <a:pt x="1785" y="460"/>
                </a:lnTo>
                <a:lnTo>
                  <a:pt x="1752" y="472"/>
                </a:lnTo>
                <a:lnTo>
                  <a:pt x="1752" y="960"/>
                </a:lnTo>
                <a:lnTo>
                  <a:pt x="1817" y="970"/>
                </a:lnTo>
                <a:lnTo>
                  <a:pt x="1880" y="984"/>
                </a:lnTo>
                <a:lnTo>
                  <a:pt x="1940" y="1004"/>
                </a:lnTo>
                <a:lnTo>
                  <a:pt x="1998" y="1028"/>
                </a:lnTo>
                <a:lnTo>
                  <a:pt x="2054" y="1057"/>
                </a:lnTo>
                <a:lnTo>
                  <a:pt x="2106" y="1091"/>
                </a:lnTo>
                <a:lnTo>
                  <a:pt x="2157" y="1129"/>
                </a:lnTo>
                <a:lnTo>
                  <a:pt x="2505" y="782"/>
                </a:lnTo>
                <a:lnTo>
                  <a:pt x="2489" y="750"/>
                </a:lnTo>
                <a:lnTo>
                  <a:pt x="2479" y="717"/>
                </a:lnTo>
                <a:lnTo>
                  <a:pt x="2473" y="683"/>
                </a:lnTo>
                <a:lnTo>
                  <a:pt x="2473" y="649"/>
                </a:lnTo>
                <a:lnTo>
                  <a:pt x="2477" y="615"/>
                </a:lnTo>
                <a:lnTo>
                  <a:pt x="2486" y="581"/>
                </a:lnTo>
                <a:lnTo>
                  <a:pt x="2500" y="551"/>
                </a:lnTo>
                <a:lnTo>
                  <a:pt x="2518" y="521"/>
                </a:lnTo>
                <a:lnTo>
                  <a:pt x="2542" y="493"/>
                </a:lnTo>
                <a:lnTo>
                  <a:pt x="2570" y="471"/>
                </a:lnTo>
                <a:lnTo>
                  <a:pt x="2598" y="451"/>
                </a:lnTo>
                <a:lnTo>
                  <a:pt x="2629" y="438"/>
                </a:lnTo>
                <a:lnTo>
                  <a:pt x="2662" y="428"/>
                </a:lnTo>
                <a:lnTo>
                  <a:pt x="2695" y="423"/>
                </a:lnTo>
                <a:lnTo>
                  <a:pt x="2729" y="423"/>
                </a:lnTo>
                <a:lnTo>
                  <a:pt x="2762" y="428"/>
                </a:lnTo>
                <a:lnTo>
                  <a:pt x="2795" y="438"/>
                </a:lnTo>
                <a:lnTo>
                  <a:pt x="2826" y="451"/>
                </a:lnTo>
                <a:lnTo>
                  <a:pt x="2855" y="471"/>
                </a:lnTo>
                <a:lnTo>
                  <a:pt x="2882" y="493"/>
                </a:lnTo>
                <a:lnTo>
                  <a:pt x="2905" y="520"/>
                </a:lnTo>
                <a:lnTo>
                  <a:pt x="2924" y="550"/>
                </a:lnTo>
                <a:lnTo>
                  <a:pt x="2938" y="580"/>
                </a:lnTo>
                <a:lnTo>
                  <a:pt x="2947" y="613"/>
                </a:lnTo>
                <a:lnTo>
                  <a:pt x="2951" y="646"/>
                </a:lnTo>
                <a:lnTo>
                  <a:pt x="2951" y="680"/>
                </a:lnTo>
                <a:lnTo>
                  <a:pt x="2947" y="713"/>
                </a:lnTo>
                <a:lnTo>
                  <a:pt x="2938" y="745"/>
                </a:lnTo>
                <a:lnTo>
                  <a:pt x="2924" y="777"/>
                </a:lnTo>
                <a:lnTo>
                  <a:pt x="2905" y="805"/>
                </a:lnTo>
                <a:lnTo>
                  <a:pt x="2882" y="832"/>
                </a:lnTo>
                <a:lnTo>
                  <a:pt x="2854" y="856"/>
                </a:lnTo>
                <a:lnTo>
                  <a:pt x="2824" y="874"/>
                </a:lnTo>
                <a:lnTo>
                  <a:pt x="2792" y="888"/>
                </a:lnTo>
                <a:lnTo>
                  <a:pt x="2759" y="898"/>
                </a:lnTo>
                <a:lnTo>
                  <a:pt x="2725" y="902"/>
                </a:lnTo>
                <a:lnTo>
                  <a:pt x="2691" y="901"/>
                </a:lnTo>
                <a:lnTo>
                  <a:pt x="2657" y="896"/>
                </a:lnTo>
                <a:lnTo>
                  <a:pt x="2624" y="885"/>
                </a:lnTo>
                <a:lnTo>
                  <a:pt x="2593" y="870"/>
                </a:lnTo>
                <a:lnTo>
                  <a:pt x="2245" y="1217"/>
                </a:lnTo>
                <a:lnTo>
                  <a:pt x="2283" y="1266"/>
                </a:lnTo>
                <a:lnTo>
                  <a:pt x="2317" y="1320"/>
                </a:lnTo>
                <a:lnTo>
                  <a:pt x="2346" y="1375"/>
                </a:lnTo>
                <a:lnTo>
                  <a:pt x="2371" y="1433"/>
                </a:lnTo>
                <a:lnTo>
                  <a:pt x="2391" y="1493"/>
                </a:lnTo>
                <a:lnTo>
                  <a:pt x="2405" y="1556"/>
                </a:lnTo>
                <a:lnTo>
                  <a:pt x="2414" y="1621"/>
                </a:lnTo>
                <a:lnTo>
                  <a:pt x="2904" y="1621"/>
                </a:lnTo>
                <a:lnTo>
                  <a:pt x="2915" y="1588"/>
                </a:lnTo>
                <a:lnTo>
                  <a:pt x="2932" y="1557"/>
                </a:lnTo>
                <a:lnTo>
                  <a:pt x="2951" y="1529"/>
                </a:lnTo>
                <a:lnTo>
                  <a:pt x="2975" y="1506"/>
                </a:lnTo>
                <a:lnTo>
                  <a:pt x="3002" y="1484"/>
                </a:lnTo>
                <a:lnTo>
                  <a:pt x="3032" y="1468"/>
                </a:lnTo>
                <a:lnTo>
                  <a:pt x="3065" y="1454"/>
                </a:lnTo>
                <a:lnTo>
                  <a:pt x="3099" y="1447"/>
                </a:lnTo>
                <a:lnTo>
                  <a:pt x="3135" y="1444"/>
                </a:lnTo>
                <a:lnTo>
                  <a:pt x="3171" y="1447"/>
                </a:lnTo>
                <a:lnTo>
                  <a:pt x="3206" y="1454"/>
                </a:lnTo>
                <a:lnTo>
                  <a:pt x="3238" y="1467"/>
                </a:lnTo>
                <a:lnTo>
                  <a:pt x="3269" y="1482"/>
                </a:lnTo>
                <a:lnTo>
                  <a:pt x="3296" y="1503"/>
                </a:lnTo>
                <a:lnTo>
                  <a:pt x="3321" y="1526"/>
                </a:lnTo>
                <a:lnTo>
                  <a:pt x="3343" y="1553"/>
                </a:lnTo>
                <a:lnTo>
                  <a:pt x="3359" y="1583"/>
                </a:lnTo>
                <a:lnTo>
                  <a:pt x="3373" y="1615"/>
                </a:lnTo>
                <a:lnTo>
                  <a:pt x="3380" y="1648"/>
                </a:lnTo>
                <a:lnTo>
                  <a:pt x="3383" y="1684"/>
                </a:lnTo>
                <a:lnTo>
                  <a:pt x="3381" y="1720"/>
                </a:lnTo>
                <a:lnTo>
                  <a:pt x="3373" y="1754"/>
                </a:lnTo>
                <a:lnTo>
                  <a:pt x="3360" y="1786"/>
                </a:lnTo>
                <a:lnTo>
                  <a:pt x="3344" y="1816"/>
                </a:lnTo>
                <a:lnTo>
                  <a:pt x="3323" y="1843"/>
                </a:lnTo>
                <a:lnTo>
                  <a:pt x="3299" y="1866"/>
                </a:lnTo>
                <a:lnTo>
                  <a:pt x="3272" y="1887"/>
                </a:lnTo>
                <a:lnTo>
                  <a:pt x="3243" y="1903"/>
                </a:lnTo>
                <a:lnTo>
                  <a:pt x="3211" y="1915"/>
                </a:lnTo>
                <a:lnTo>
                  <a:pt x="3177" y="1923"/>
                </a:lnTo>
                <a:lnTo>
                  <a:pt x="3142" y="1926"/>
                </a:lnTo>
                <a:lnTo>
                  <a:pt x="3106" y="1923"/>
                </a:lnTo>
                <a:lnTo>
                  <a:pt x="3071" y="1914"/>
                </a:lnTo>
                <a:lnTo>
                  <a:pt x="3039" y="1902"/>
                </a:lnTo>
                <a:lnTo>
                  <a:pt x="3009" y="1886"/>
                </a:lnTo>
                <a:lnTo>
                  <a:pt x="2982" y="1864"/>
                </a:lnTo>
                <a:lnTo>
                  <a:pt x="2959" y="1841"/>
                </a:lnTo>
                <a:lnTo>
                  <a:pt x="2938" y="1813"/>
                </a:lnTo>
                <a:lnTo>
                  <a:pt x="2923" y="1782"/>
                </a:lnTo>
                <a:lnTo>
                  <a:pt x="2911" y="1749"/>
                </a:lnTo>
                <a:lnTo>
                  <a:pt x="2418" y="1749"/>
                </a:lnTo>
                <a:lnTo>
                  <a:pt x="2409" y="1814"/>
                </a:lnTo>
                <a:lnTo>
                  <a:pt x="2395" y="1875"/>
                </a:lnTo>
                <a:lnTo>
                  <a:pt x="2375" y="1936"/>
                </a:lnTo>
                <a:lnTo>
                  <a:pt x="2350" y="1995"/>
                </a:lnTo>
                <a:lnTo>
                  <a:pt x="2321" y="2050"/>
                </a:lnTo>
                <a:lnTo>
                  <a:pt x="2287" y="2102"/>
                </a:lnTo>
                <a:lnTo>
                  <a:pt x="2249" y="2153"/>
                </a:lnTo>
                <a:lnTo>
                  <a:pt x="2597" y="2500"/>
                </a:lnTo>
                <a:lnTo>
                  <a:pt x="2629" y="2484"/>
                </a:lnTo>
                <a:lnTo>
                  <a:pt x="2662" y="2474"/>
                </a:lnTo>
                <a:lnTo>
                  <a:pt x="2696" y="2468"/>
                </a:lnTo>
                <a:lnTo>
                  <a:pt x="2730" y="2468"/>
                </a:lnTo>
                <a:lnTo>
                  <a:pt x="2764" y="2472"/>
                </a:lnTo>
                <a:lnTo>
                  <a:pt x="2797" y="2481"/>
                </a:lnTo>
                <a:lnTo>
                  <a:pt x="2829" y="2495"/>
                </a:lnTo>
                <a:lnTo>
                  <a:pt x="2859" y="2513"/>
                </a:lnTo>
                <a:lnTo>
                  <a:pt x="2887" y="2537"/>
                </a:lnTo>
                <a:lnTo>
                  <a:pt x="2909" y="2563"/>
                </a:lnTo>
                <a:lnTo>
                  <a:pt x="2928" y="2593"/>
                </a:lnTo>
                <a:lnTo>
                  <a:pt x="2942" y="2624"/>
                </a:lnTo>
                <a:lnTo>
                  <a:pt x="2951" y="2657"/>
                </a:lnTo>
                <a:lnTo>
                  <a:pt x="2956" y="2690"/>
                </a:lnTo>
                <a:lnTo>
                  <a:pt x="2956" y="2724"/>
                </a:lnTo>
                <a:lnTo>
                  <a:pt x="2951" y="2757"/>
                </a:lnTo>
                <a:lnTo>
                  <a:pt x="2942" y="2789"/>
                </a:lnTo>
                <a:lnTo>
                  <a:pt x="2928" y="2820"/>
                </a:lnTo>
                <a:lnTo>
                  <a:pt x="2909" y="2849"/>
                </a:lnTo>
                <a:lnTo>
                  <a:pt x="2887" y="2877"/>
                </a:lnTo>
                <a:lnTo>
                  <a:pt x="2859" y="2899"/>
                </a:lnTo>
                <a:lnTo>
                  <a:pt x="2830" y="2918"/>
                </a:lnTo>
                <a:lnTo>
                  <a:pt x="2799" y="2932"/>
                </a:lnTo>
                <a:lnTo>
                  <a:pt x="2766" y="2941"/>
                </a:lnTo>
                <a:lnTo>
                  <a:pt x="2733" y="2946"/>
                </a:lnTo>
                <a:lnTo>
                  <a:pt x="2699" y="2946"/>
                </a:lnTo>
                <a:lnTo>
                  <a:pt x="2666" y="2941"/>
                </a:lnTo>
                <a:lnTo>
                  <a:pt x="2633" y="2932"/>
                </a:lnTo>
                <a:lnTo>
                  <a:pt x="2602" y="2918"/>
                </a:lnTo>
                <a:lnTo>
                  <a:pt x="2574" y="2899"/>
                </a:lnTo>
                <a:lnTo>
                  <a:pt x="2546" y="2877"/>
                </a:lnTo>
                <a:lnTo>
                  <a:pt x="2523" y="2849"/>
                </a:lnTo>
                <a:lnTo>
                  <a:pt x="2504" y="2819"/>
                </a:lnTo>
                <a:lnTo>
                  <a:pt x="2490" y="2787"/>
                </a:lnTo>
                <a:lnTo>
                  <a:pt x="2481" y="2755"/>
                </a:lnTo>
                <a:lnTo>
                  <a:pt x="2477" y="2721"/>
                </a:lnTo>
                <a:lnTo>
                  <a:pt x="2478" y="2686"/>
                </a:lnTo>
                <a:lnTo>
                  <a:pt x="2483" y="2652"/>
                </a:lnTo>
                <a:lnTo>
                  <a:pt x="2493" y="2619"/>
                </a:lnTo>
                <a:lnTo>
                  <a:pt x="2509" y="2588"/>
                </a:lnTo>
                <a:lnTo>
                  <a:pt x="2161" y="2240"/>
                </a:lnTo>
                <a:lnTo>
                  <a:pt x="2110" y="2278"/>
                </a:lnTo>
                <a:lnTo>
                  <a:pt x="2058" y="2313"/>
                </a:lnTo>
                <a:lnTo>
                  <a:pt x="2002" y="2342"/>
                </a:lnTo>
                <a:lnTo>
                  <a:pt x="1944" y="2366"/>
                </a:lnTo>
                <a:lnTo>
                  <a:pt x="1884" y="2386"/>
                </a:lnTo>
                <a:lnTo>
                  <a:pt x="1821" y="2400"/>
                </a:lnTo>
                <a:lnTo>
                  <a:pt x="1756" y="2409"/>
                </a:lnTo>
                <a:lnTo>
                  <a:pt x="1756" y="2903"/>
                </a:lnTo>
                <a:lnTo>
                  <a:pt x="1789" y="2915"/>
                </a:lnTo>
                <a:lnTo>
                  <a:pt x="1820" y="2931"/>
                </a:lnTo>
                <a:lnTo>
                  <a:pt x="1847" y="2951"/>
                </a:lnTo>
                <a:lnTo>
                  <a:pt x="1872" y="2974"/>
                </a:lnTo>
                <a:lnTo>
                  <a:pt x="1893" y="3002"/>
                </a:lnTo>
                <a:lnTo>
                  <a:pt x="1910" y="3032"/>
                </a:lnTo>
                <a:lnTo>
                  <a:pt x="1922" y="3064"/>
                </a:lnTo>
                <a:lnTo>
                  <a:pt x="1930" y="3098"/>
                </a:lnTo>
                <a:lnTo>
                  <a:pt x="1933" y="3133"/>
                </a:lnTo>
                <a:lnTo>
                  <a:pt x="1930" y="3169"/>
                </a:lnTo>
                <a:lnTo>
                  <a:pt x="1923" y="3203"/>
                </a:lnTo>
                <a:lnTo>
                  <a:pt x="1911" y="3235"/>
                </a:lnTo>
                <a:lnTo>
                  <a:pt x="1893" y="3265"/>
                </a:lnTo>
                <a:lnTo>
                  <a:pt x="1873" y="3292"/>
                </a:lnTo>
                <a:lnTo>
                  <a:pt x="1849" y="3315"/>
                </a:lnTo>
                <a:lnTo>
                  <a:pt x="1822" y="3336"/>
                </a:lnTo>
                <a:lnTo>
                  <a:pt x="1792" y="3352"/>
                </a:lnTo>
                <a:lnTo>
                  <a:pt x="1760" y="3365"/>
                </a:lnTo>
                <a:lnTo>
                  <a:pt x="1726" y="3372"/>
                </a:lnTo>
                <a:lnTo>
                  <a:pt x="1691" y="3375"/>
                </a:lnTo>
                <a:lnTo>
                  <a:pt x="1655" y="3372"/>
                </a:lnTo>
                <a:lnTo>
                  <a:pt x="1621" y="3365"/>
                </a:lnTo>
                <a:lnTo>
                  <a:pt x="1589" y="3351"/>
                </a:lnTo>
                <a:lnTo>
                  <a:pt x="1560" y="3335"/>
                </a:lnTo>
                <a:lnTo>
                  <a:pt x="1533" y="3314"/>
                </a:lnTo>
                <a:lnTo>
                  <a:pt x="1509" y="3291"/>
                </a:lnTo>
                <a:lnTo>
                  <a:pt x="1489" y="3264"/>
                </a:lnTo>
                <a:lnTo>
                  <a:pt x="1472" y="3234"/>
                </a:lnTo>
                <a:lnTo>
                  <a:pt x="1460" y="3202"/>
                </a:lnTo>
                <a:lnTo>
                  <a:pt x="1453" y="3168"/>
                </a:lnTo>
                <a:lnTo>
                  <a:pt x="1450" y="3133"/>
                </a:lnTo>
                <a:lnTo>
                  <a:pt x="1453" y="3098"/>
                </a:lnTo>
                <a:lnTo>
                  <a:pt x="1461" y="3064"/>
                </a:lnTo>
                <a:lnTo>
                  <a:pt x="1473" y="3032"/>
                </a:lnTo>
                <a:lnTo>
                  <a:pt x="1491" y="3002"/>
                </a:lnTo>
                <a:lnTo>
                  <a:pt x="1511" y="2974"/>
                </a:lnTo>
                <a:lnTo>
                  <a:pt x="1536" y="2951"/>
                </a:lnTo>
                <a:lnTo>
                  <a:pt x="1564" y="2931"/>
                </a:lnTo>
                <a:lnTo>
                  <a:pt x="1594" y="2915"/>
                </a:lnTo>
                <a:lnTo>
                  <a:pt x="1627" y="2903"/>
                </a:lnTo>
                <a:lnTo>
                  <a:pt x="1627" y="2412"/>
                </a:lnTo>
                <a:lnTo>
                  <a:pt x="1563" y="2403"/>
                </a:lnTo>
                <a:lnTo>
                  <a:pt x="1500" y="2389"/>
                </a:lnTo>
                <a:lnTo>
                  <a:pt x="1439" y="2369"/>
                </a:lnTo>
                <a:lnTo>
                  <a:pt x="1380" y="2345"/>
                </a:lnTo>
                <a:lnTo>
                  <a:pt x="1325" y="2315"/>
                </a:lnTo>
                <a:lnTo>
                  <a:pt x="1272" y="2281"/>
                </a:lnTo>
                <a:lnTo>
                  <a:pt x="1223" y="2243"/>
                </a:lnTo>
                <a:lnTo>
                  <a:pt x="874" y="2590"/>
                </a:lnTo>
                <a:lnTo>
                  <a:pt x="889" y="2622"/>
                </a:lnTo>
                <a:lnTo>
                  <a:pt x="900" y="2656"/>
                </a:lnTo>
                <a:lnTo>
                  <a:pt x="906" y="2690"/>
                </a:lnTo>
                <a:lnTo>
                  <a:pt x="906" y="2724"/>
                </a:lnTo>
                <a:lnTo>
                  <a:pt x="902" y="2758"/>
                </a:lnTo>
                <a:lnTo>
                  <a:pt x="894" y="2790"/>
                </a:lnTo>
                <a:lnTo>
                  <a:pt x="879" y="2822"/>
                </a:lnTo>
                <a:lnTo>
                  <a:pt x="861" y="2852"/>
                </a:lnTo>
                <a:lnTo>
                  <a:pt x="837" y="2879"/>
                </a:lnTo>
                <a:lnTo>
                  <a:pt x="810" y="2902"/>
                </a:lnTo>
                <a:lnTo>
                  <a:pt x="780" y="2921"/>
                </a:lnTo>
                <a:lnTo>
                  <a:pt x="749" y="2934"/>
                </a:lnTo>
                <a:lnTo>
                  <a:pt x="716" y="2943"/>
                </a:lnTo>
                <a:lnTo>
                  <a:pt x="684" y="2949"/>
                </a:lnTo>
                <a:lnTo>
                  <a:pt x="650" y="2949"/>
                </a:lnTo>
                <a:lnTo>
                  <a:pt x="617" y="2943"/>
                </a:lnTo>
                <a:lnTo>
                  <a:pt x="585" y="2934"/>
                </a:lnTo>
                <a:lnTo>
                  <a:pt x="553" y="2921"/>
                </a:lnTo>
                <a:lnTo>
                  <a:pt x="524" y="2902"/>
                </a:lnTo>
                <a:lnTo>
                  <a:pt x="497" y="2879"/>
                </a:lnTo>
                <a:lnTo>
                  <a:pt x="474" y="2852"/>
                </a:lnTo>
                <a:lnTo>
                  <a:pt x="455" y="2823"/>
                </a:lnTo>
                <a:lnTo>
                  <a:pt x="441" y="2791"/>
                </a:lnTo>
                <a:lnTo>
                  <a:pt x="431" y="2760"/>
                </a:lnTo>
                <a:lnTo>
                  <a:pt x="427" y="2726"/>
                </a:lnTo>
                <a:lnTo>
                  <a:pt x="427" y="2693"/>
                </a:lnTo>
                <a:lnTo>
                  <a:pt x="431" y="2659"/>
                </a:lnTo>
                <a:lnTo>
                  <a:pt x="441" y="2627"/>
                </a:lnTo>
                <a:lnTo>
                  <a:pt x="455" y="2596"/>
                </a:lnTo>
                <a:lnTo>
                  <a:pt x="474" y="2567"/>
                </a:lnTo>
                <a:lnTo>
                  <a:pt x="497" y="2540"/>
                </a:lnTo>
                <a:lnTo>
                  <a:pt x="524" y="2516"/>
                </a:lnTo>
                <a:lnTo>
                  <a:pt x="554" y="2498"/>
                </a:lnTo>
                <a:lnTo>
                  <a:pt x="586" y="2483"/>
                </a:lnTo>
                <a:lnTo>
                  <a:pt x="619" y="2475"/>
                </a:lnTo>
                <a:lnTo>
                  <a:pt x="654" y="2471"/>
                </a:lnTo>
                <a:lnTo>
                  <a:pt x="688" y="2471"/>
                </a:lnTo>
                <a:lnTo>
                  <a:pt x="722" y="2477"/>
                </a:lnTo>
                <a:lnTo>
                  <a:pt x="755" y="2488"/>
                </a:lnTo>
                <a:lnTo>
                  <a:pt x="785" y="2503"/>
                </a:lnTo>
                <a:lnTo>
                  <a:pt x="1134" y="2155"/>
                </a:lnTo>
                <a:lnTo>
                  <a:pt x="1096" y="2105"/>
                </a:lnTo>
                <a:lnTo>
                  <a:pt x="1062" y="2053"/>
                </a:lnTo>
                <a:lnTo>
                  <a:pt x="1033" y="1998"/>
                </a:lnTo>
                <a:lnTo>
                  <a:pt x="1008" y="1939"/>
                </a:lnTo>
                <a:lnTo>
                  <a:pt x="988" y="1879"/>
                </a:lnTo>
                <a:lnTo>
                  <a:pt x="974" y="1816"/>
                </a:lnTo>
                <a:lnTo>
                  <a:pt x="966" y="1752"/>
                </a:lnTo>
                <a:lnTo>
                  <a:pt x="471" y="1752"/>
                </a:lnTo>
                <a:lnTo>
                  <a:pt x="460" y="1784"/>
                </a:lnTo>
                <a:lnTo>
                  <a:pt x="445" y="1815"/>
                </a:lnTo>
                <a:lnTo>
                  <a:pt x="425" y="1843"/>
                </a:lnTo>
                <a:lnTo>
                  <a:pt x="401" y="1867"/>
                </a:lnTo>
                <a:lnTo>
                  <a:pt x="374" y="1888"/>
                </a:lnTo>
                <a:lnTo>
                  <a:pt x="344" y="1905"/>
                </a:lnTo>
                <a:lnTo>
                  <a:pt x="312" y="1918"/>
                </a:lnTo>
                <a:lnTo>
                  <a:pt x="278" y="1926"/>
                </a:lnTo>
                <a:lnTo>
                  <a:pt x="242" y="1928"/>
                </a:lnTo>
                <a:lnTo>
                  <a:pt x="206" y="1926"/>
                </a:lnTo>
                <a:lnTo>
                  <a:pt x="172" y="1918"/>
                </a:lnTo>
                <a:lnTo>
                  <a:pt x="139" y="1905"/>
                </a:lnTo>
                <a:lnTo>
                  <a:pt x="109" y="1889"/>
                </a:lnTo>
                <a:lnTo>
                  <a:pt x="82" y="1868"/>
                </a:lnTo>
                <a:lnTo>
                  <a:pt x="59" y="1845"/>
                </a:lnTo>
                <a:lnTo>
                  <a:pt x="39" y="1817"/>
                </a:lnTo>
                <a:lnTo>
                  <a:pt x="23" y="1788"/>
                </a:lnTo>
                <a:lnTo>
                  <a:pt x="10" y="1756"/>
                </a:lnTo>
                <a:lnTo>
                  <a:pt x="3" y="1722"/>
                </a:lnTo>
                <a:lnTo>
                  <a:pt x="0" y="1687"/>
                </a:lnTo>
                <a:lnTo>
                  <a:pt x="0" y="1687"/>
                </a:lnTo>
                <a:lnTo>
                  <a:pt x="3" y="1652"/>
                </a:lnTo>
                <a:lnTo>
                  <a:pt x="10" y="1618"/>
                </a:lnTo>
                <a:lnTo>
                  <a:pt x="23" y="1585"/>
                </a:lnTo>
                <a:lnTo>
                  <a:pt x="40" y="1555"/>
                </a:lnTo>
                <a:lnTo>
                  <a:pt x="60" y="1528"/>
                </a:lnTo>
                <a:lnTo>
                  <a:pt x="84" y="1505"/>
                </a:lnTo>
                <a:lnTo>
                  <a:pt x="111" y="1485"/>
                </a:lnTo>
                <a:lnTo>
                  <a:pt x="141" y="1469"/>
                </a:lnTo>
                <a:lnTo>
                  <a:pt x="173" y="1456"/>
                </a:lnTo>
                <a:lnTo>
                  <a:pt x="207" y="1449"/>
                </a:lnTo>
                <a:lnTo>
                  <a:pt x="242" y="1446"/>
                </a:lnTo>
                <a:lnTo>
                  <a:pt x="278" y="1449"/>
                </a:lnTo>
                <a:lnTo>
                  <a:pt x="312" y="1456"/>
                </a:lnTo>
                <a:lnTo>
                  <a:pt x="344" y="1470"/>
                </a:lnTo>
                <a:lnTo>
                  <a:pt x="374" y="1486"/>
                </a:lnTo>
                <a:lnTo>
                  <a:pt x="401" y="1508"/>
                </a:lnTo>
                <a:lnTo>
                  <a:pt x="425" y="1532"/>
                </a:lnTo>
                <a:lnTo>
                  <a:pt x="445" y="1560"/>
                </a:lnTo>
                <a:lnTo>
                  <a:pt x="460" y="1590"/>
                </a:lnTo>
                <a:lnTo>
                  <a:pt x="471" y="1623"/>
                </a:lnTo>
                <a:lnTo>
                  <a:pt x="961" y="1623"/>
                </a:lnTo>
                <a:lnTo>
                  <a:pt x="970" y="1559"/>
                </a:lnTo>
                <a:lnTo>
                  <a:pt x="984" y="1496"/>
                </a:lnTo>
                <a:lnTo>
                  <a:pt x="1004" y="1436"/>
                </a:lnTo>
                <a:lnTo>
                  <a:pt x="1028" y="1377"/>
                </a:lnTo>
                <a:lnTo>
                  <a:pt x="1058" y="1322"/>
                </a:lnTo>
                <a:lnTo>
                  <a:pt x="1092" y="1270"/>
                </a:lnTo>
                <a:lnTo>
                  <a:pt x="1130" y="1220"/>
                </a:lnTo>
                <a:lnTo>
                  <a:pt x="781" y="872"/>
                </a:lnTo>
                <a:lnTo>
                  <a:pt x="749" y="887"/>
                </a:lnTo>
                <a:lnTo>
                  <a:pt x="716" y="899"/>
                </a:lnTo>
                <a:lnTo>
                  <a:pt x="683" y="904"/>
                </a:lnTo>
                <a:lnTo>
                  <a:pt x="649" y="905"/>
                </a:lnTo>
                <a:lnTo>
                  <a:pt x="615" y="901"/>
                </a:lnTo>
                <a:lnTo>
                  <a:pt x="582" y="892"/>
                </a:lnTo>
                <a:lnTo>
                  <a:pt x="550" y="877"/>
                </a:lnTo>
                <a:lnTo>
                  <a:pt x="520" y="859"/>
                </a:lnTo>
                <a:lnTo>
                  <a:pt x="493" y="835"/>
                </a:lnTo>
                <a:lnTo>
                  <a:pt x="469" y="808"/>
                </a:lnTo>
                <a:lnTo>
                  <a:pt x="451" y="779"/>
                </a:lnTo>
                <a:lnTo>
                  <a:pt x="436" y="748"/>
                </a:lnTo>
                <a:lnTo>
                  <a:pt x="427" y="716"/>
                </a:lnTo>
                <a:lnTo>
                  <a:pt x="423" y="682"/>
                </a:lnTo>
                <a:lnTo>
                  <a:pt x="423" y="649"/>
                </a:lnTo>
                <a:lnTo>
                  <a:pt x="427" y="615"/>
                </a:lnTo>
                <a:lnTo>
                  <a:pt x="436" y="583"/>
                </a:lnTo>
                <a:lnTo>
                  <a:pt x="451" y="552"/>
                </a:lnTo>
                <a:lnTo>
                  <a:pt x="469" y="523"/>
                </a:lnTo>
                <a:lnTo>
                  <a:pt x="493" y="496"/>
                </a:lnTo>
                <a:lnTo>
                  <a:pt x="520" y="473"/>
                </a:lnTo>
                <a:lnTo>
                  <a:pt x="549" y="454"/>
                </a:lnTo>
                <a:lnTo>
                  <a:pt x="581" y="441"/>
                </a:lnTo>
                <a:lnTo>
                  <a:pt x="613" y="431"/>
                </a:lnTo>
                <a:lnTo>
                  <a:pt x="645" y="426"/>
                </a:lnTo>
                <a:lnTo>
                  <a:pt x="679" y="426"/>
                </a:lnTo>
                <a:lnTo>
                  <a:pt x="712" y="431"/>
                </a:lnTo>
                <a:lnTo>
                  <a:pt x="745" y="441"/>
                </a:lnTo>
                <a:lnTo>
                  <a:pt x="776" y="454"/>
                </a:lnTo>
                <a:lnTo>
                  <a:pt x="806" y="473"/>
                </a:lnTo>
                <a:lnTo>
                  <a:pt x="833" y="496"/>
                </a:lnTo>
                <a:lnTo>
                  <a:pt x="856" y="523"/>
                </a:lnTo>
                <a:lnTo>
                  <a:pt x="875" y="553"/>
                </a:lnTo>
                <a:lnTo>
                  <a:pt x="888" y="585"/>
                </a:lnTo>
                <a:lnTo>
                  <a:pt x="898" y="618"/>
                </a:lnTo>
                <a:lnTo>
                  <a:pt x="902" y="652"/>
                </a:lnTo>
                <a:lnTo>
                  <a:pt x="902" y="686"/>
                </a:lnTo>
                <a:lnTo>
                  <a:pt x="896" y="720"/>
                </a:lnTo>
                <a:lnTo>
                  <a:pt x="885" y="753"/>
                </a:lnTo>
                <a:lnTo>
                  <a:pt x="870" y="785"/>
                </a:lnTo>
                <a:lnTo>
                  <a:pt x="1219" y="1132"/>
                </a:lnTo>
                <a:lnTo>
                  <a:pt x="1268" y="1094"/>
                </a:lnTo>
                <a:lnTo>
                  <a:pt x="1321" y="1060"/>
                </a:lnTo>
                <a:lnTo>
                  <a:pt x="1376" y="1030"/>
                </a:lnTo>
                <a:lnTo>
                  <a:pt x="1435" y="1006"/>
                </a:lnTo>
                <a:lnTo>
                  <a:pt x="1496" y="986"/>
                </a:lnTo>
                <a:lnTo>
                  <a:pt x="1559" y="972"/>
                </a:lnTo>
                <a:lnTo>
                  <a:pt x="1622" y="963"/>
                </a:lnTo>
                <a:lnTo>
                  <a:pt x="1622" y="472"/>
                </a:lnTo>
                <a:lnTo>
                  <a:pt x="1589" y="460"/>
                </a:lnTo>
                <a:lnTo>
                  <a:pt x="1560" y="444"/>
                </a:lnTo>
                <a:lnTo>
                  <a:pt x="1532" y="424"/>
                </a:lnTo>
                <a:lnTo>
                  <a:pt x="1507" y="401"/>
                </a:lnTo>
                <a:lnTo>
                  <a:pt x="1487" y="373"/>
                </a:lnTo>
                <a:lnTo>
                  <a:pt x="1469" y="343"/>
                </a:lnTo>
                <a:lnTo>
                  <a:pt x="1457" y="311"/>
                </a:lnTo>
                <a:lnTo>
                  <a:pt x="1448" y="277"/>
                </a:lnTo>
                <a:lnTo>
                  <a:pt x="1446" y="242"/>
                </a:lnTo>
                <a:lnTo>
                  <a:pt x="1448" y="206"/>
                </a:lnTo>
                <a:lnTo>
                  <a:pt x="1457" y="172"/>
                </a:lnTo>
                <a:lnTo>
                  <a:pt x="1469" y="140"/>
                </a:lnTo>
                <a:lnTo>
                  <a:pt x="1486" y="110"/>
                </a:lnTo>
                <a:lnTo>
                  <a:pt x="1506" y="83"/>
                </a:lnTo>
                <a:lnTo>
                  <a:pt x="1530" y="59"/>
                </a:lnTo>
                <a:lnTo>
                  <a:pt x="1557" y="39"/>
                </a:lnTo>
                <a:lnTo>
                  <a:pt x="1586" y="23"/>
                </a:lnTo>
                <a:lnTo>
                  <a:pt x="1618" y="10"/>
                </a:lnTo>
                <a:lnTo>
                  <a:pt x="1652" y="3"/>
                </a:lnTo>
                <a:lnTo>
                  <a:pt x="1687" y="0"/>
                </a:lnTo>
                <a:close/>
              </a:path>
            </a:pathLst>
          </a:custGeom>
          <a:solidFill>
            <a:srgbClr val="FFCD6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7C43A13-2746-4F59-818C-E3DF153B70CE}"/>
              </a:ext>
            </a:extLst>
          </p:cNvPr>
          <p:cNvGrpSpPr/>
          <p:nvPr/>
        </p:nvGrpSpPr>
        <p:grpSpPr>
          <a:xfrm>
            <a:off x="4573807" y="1923158"/>
            <a:ext cx="765021" cy="577734"/>
            <a:chOff x="2119313" y="5153025"/>
            <a:chExt cx="382587" cy="288925"/>
          </a:xfrm>
          <a:solidFill>
            <a:srgbClr val="FFCD6B"/>
          </a:solidFill>
        </p:grpSpPr>
        <p:sp>
          <p:nvSpPr>
            <p:cNvPr id="72" name="Freeform 666">
              <a:extLst>
                <a:ext uri="{FF2B5EF4-FFF2-40B4-BE49-F238E27FC236}">
                  <a16:creationId xmlns:a16="http://schemas.microsoft.com/office/drawing/2014/main" id="{629D0DCA-B513-4D0F-A94F-A562B180F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5384800"/>
              <a:ext cx="382587" cy="57150"/>
            </a:xfrm>
            <a:custGeom>
              <a:avLst/>
              <a:gdLst>
                <a:gd name="T0" fmla="*/ 412 w 3371"/>
                <a:gd name="T1" fmla="*/ 186 h 514"/>
                <a:gd name="T2" fmla="*/ 378 w 3371"/>
                <a:gd name="T3" fmla="*/ 205 h 514"/>
                <a:gd name="T4" fmla="*/ 359 w 3371"/>
                <a:gd name="T5" fmla="*/ 239 h 514"/>
                <a:gd name="T6" fmla="*/ 359 w 3371"/>
                <a:gd name="T7" fmla="*/ 278 h 514"/>
                <a:gd name="T8" fmla="*/ 378 w 3371"/>
                <a:gd name="T9" fmla="*/ 311 h 514"/>
                <a:gd name="T10" fmla="*/ 412 w 3371"/>
                <a:gd name="T11" fmla="*/ 330 h 514"/>
                <a:gd name="T12" fmla="*/ 1398 w 3371"/>
                <a:gd name="T13" fmla="*/ 333 h 514"/>
                <a:gd name="T14" fmla="*/ 1435 w 3371"/>
                <a:gd name="T15" fmla="*/ 323 h 514"/>
                <a:gd name="T16" fmla="*/ 1462 w 3371"/>
                <a:gd name="T17" fmla="*/ 296 h 514"/>
                <a:gd name="T18" fmla="*/ 1473 w 3371"/>
                <a:gd name="T19" fmla="*/ 259 h 514"/>
                <a:gd name="T20" fmla="*/ 1462 w 3371"/>
                <a:gd name="T21" fmla="*/ 221 h 514"/>
                <a:gd name="T22" fmla="*/ 1435 w 3371"/>
                <a:gd name="T23" fmla="*/ 193 h 514"/>
                <a:gd name="T24" fmla="*/ 1398 w 3371"/>
                <a:gd name="T25" fmla="*/ 183 h 514"/>
                <a:gd name="T26" fmla="*/ 2549 w 3371"/>
                <a:gd name="T27" fmla="*/ 148 h 514"/>
                <a:gd name="T28" fmla="*/ 2512 w 3371"/>
                <a:gd name="T29" fmla="*/ 154 h 514"/>
                <a:gd name="T30" fmla="*/ 2484 w 3371"/>
                <a:gd name="T31" fmla="*/ 169 h 514"/>
                <a:gd name="T32" fmla="*/ 2474 w 3371"/>
                <a:gd name="T33" fmla="*/ 191 h 514"/>
                <a:gd name="T34" fmla="*/ 2477 w 3371"/>
                <a:gd name="T35" fmla="*/ 338 h 514"/>
                <a:gd name="T36" fmla="*/ 2497 w 3371"/>
                <a:gd name="T37" fmla="*/ 356 h 514"/>
                <a:gd name="T38" fmla="*/ 2529 w 3371"/>
                <a:gd name="T39" fmla="*/ 367 h 514"/>
                <a:gd name="T40" fmla="*/ 2568 w 3371"/>
                <a:gd name="T41" fmla="*/ 367 h 514"/>
                <a:gd name="T42" fmla="*/ 2602 w 3371"/>
                <a:gd name="T43" fmla="*/ 356 h 514"/>
                <a:gd name="T44" fmla="*/ 2621 w 3371"/>
                <a:gd name="T45" fmla="*/ 338 h 514"/>
                <a:gd name="T46" fmla="*/ 2625 w 3371"/>
                <a:gd name="T47" fmla="*/ 191 h 514"/>
                <a:gd name="T48" fmla="*/ 2613 w 3371"/>
                <a:gd name="T49" fmla="*/ 169 h 514"/>
                <a:gd name="T50" fmla="*/ 2587 w 3371"/>
                <a:gd name="T51" fmla="*/ 154 h 514"/>
                <a:gd name="T52" fmla="*/ 2549 w 3371"/>
                <a:gd name="T53" fmla="*/ 148 h 514"/>
                <a:gd name="T54" fmla="*/ 2283 w 3371"/>
                <a:gd name="T55" fmla="*/ 150 h 514"/>
                <a:gd name="T56" fmla="*/ 2250 w 3371"/>
                <a:gd name="T57" fmla="*/ 160 h 514"/>
                <a:gd name="T58" fmla="*/ 2230 w 3371"/>
                <a:gd name="T59" fmla="*/ 180 h 514"/>
                <a:gd name="T60" fmla="*/ 2228 w 3371"/>
                <a:gd name="T61" fmla="*/ 326 h 514"/>
                <a:gd name="T62" fmla="*/ 2238 w 3371"/>
                <a:gd name="T63" fmla="*/ 348 h 514"/>
                <a:gd name="T64" fmla="*/ 2266 w 3371"/>
                <a:gd name="T65" fmla="*/ 363 h 514"/>
                <a:gd name="T66" fmla="*/ 2302 w 3371"/>
                <a:gd name="T67" fmla="*/ 368 h 514"/>
                <a:gd name="T68" fmla="*/ 2339 w 3371"/>
                <a:gd name="T69" fmla="*/ 363 h 514"/>
                <a:gd name="T70" fmla="*/ 2367 w 3371"/>
                <a:gd name="T71" fmla="*/ 348 h 514"/>
                <a:gd name="T72" fmla="*/ 2377 w 3371"/>
                <a:gd name="T73" fmla="*/ 326 h 514"/>
                <a:gd name="T74" fmla="*/ 2375 w 3371"/>
                <a:gd name="T75" fmla="*/ 180 h 514"/>
                <a:gd name="T76" fmla="*/ 2355 w 3371"/>
                <a:gd name="T77" fmla="*/ 160 h 514"/>
                <a:gd name="T78" fmla="*/ 2322 w 3371"/>
                <a:gd name="T79" fmla="*/ 150 h 514"/>
                <a:gd name="T80" fmla="*/ 0 w 3371"/>
                <a:gd name="T81" fmla="*/ 0 h 514"/>
                <a:gd name="T82" fmla="*/ 3371 w 3371"/>
                <a:gd name="T83" fmla="*/ 157 h 514"/>
                <a:gd name="T84" fmla="*/ 3360 w 3371"/>
                <a:gd name="T85" fmla="*/ 244 h 514"/>
                <a:gd name="T86" fmla="*/ 3329 w 3371"/>
                <a:gd name="T87" fmla="*/ 324 h 514"/>
                <a:gd name="T88" fmla="*/ 3281 w 3371"/>
                <a:gd name="T89" fmla="*/ 393 h 514"/>
                <a:gd name="T90" fmla="*/ 3219 w 3371"/>
                <a:gd name="T91" fmla="*/ 449 h 514"/>
                <a:gd name="T92" fmla="*/ 3144 w 3371"/>
                <a:gd name="T93" fmla="*/ 489 h 514"/>
                <a:gd name="T94" fmla="*/ 3059 w 3371"/>
                <a:gd name="T95" fmla="*/ 511 h 514"/>
                <a:gd name="T96" fmla="*/ 356 w 3371"/>
                <a:gd name="T97" fmla="*/ 514 h 514"/>
                <a:gd name="T98" fmla="*/ 269 w 3371"/>
                <a:gd name="T99" fmla="*/ 503 h 514"/>
                <a:gd name="T100" fmla="*/ 189 w 3371"/>
                <a:gd name="T101" fmla="*/ 472 h 514"/>
                <a:gd name="T102" fmla="*/ 120 w 3371"/>
                <a:gd name="T103" fmla="*/ 424 h 514"/>
                <a:gd name="T104" fmla="*/ 64 w 3371"/>
                <a:gd name="T105" fmla="*/ 361 h 514"/>
                <a:gd name="T106" fmla="*/ 25 w 3371"/>
                <a:gd name="T107" fmla="*/ 286 h 514"/>
                <a:gd name="T108" fmla="*/ 3 w 3371"/>
                <a:gd name="T109" fmla="*/ 202 h 514"/>
                <a:gd name="T110" fmla="*/ 0 w 3371"/>
                <a:gd name="T11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1" h="514">
                  <a:moveTo>
                    <a:pt x="431" y="183"/>
                  </a:moveTo>
                  <a:lnTo>
                    <a:pt x="412" y="186"/>
                  </a:lnTo>
                  <a:lnTo>
                    <a:pt x="394" y="193"/>
                  </a:lnTo>
                  <a:lnTo>
                    <a:pt x="378" y="205"/>
                  </a:lnTo>
                  <a:lnTo>
                    <a:pt x="367" y="221"/>
                  </a:lnTo>
                  <a:lnTo>
                    <a:pt x="359" y="239"/>
                  </a:lnTo>
                  <a:lnTo>
                    <a:pt x="356" y="259"/>
                  </a:lnTo>
                  <a:lnTo>
                    <a:pt x="359" y="278"/>
                  </a:lnTo>
                  <a:lnTo>
                    <a:pt x="367" y="296"/>
                  </a:lnTo>
                  <a:lnTo>
                    <a:pt x="378" y="311"/>
                  </a:lnTo>
                  <a:lnTo>
                    <a:pt x="394" y="323"/>
                  </a:lnTo>
                  <a:lnTo>
                    <a:pt x="412" y="330"/>
                  </a:lnTo>
                  <a:lnTo>
                    <a:pt x="431" y="333"/>
                  </a:lnTo>
                  <a:lnTo>
                    <a:pt x="1398" y="333"/>
                  </a:lnTo>
                  <a:lnTo>
                    <a:pt x="1417" y="330"/>
                  </a:lnTo>
                  <a:lnTo>
                    <a:pt x="1435" y="323"/>
                  </a:lnTo>
                  <a:lnTo>
                    <a:pt x="1450" y="311"/>
                  </a:lnTo>
                  <a:lnTo>
                    <a:pt x="1462" y="296"/>
                  </a:lnTo>
                  <a:lnTo>
                    <a:pt x="1470" y="278"/>
                  </a:lnTo>
                  <a:lnTo>
                    <a:pt x="1473" y="259"/>
                  </a:lnTo>
                  <a:lnTo>
                    <a:pt x="1470" y="239"/>
                  </a:lnTo>
                  <a:lnTo>
                    <a:pt x="1462" y="221"/>
                  </a:lnTo>
                  <a:lnTo>
                    <a:pt x="1450" y="205"/>
                  </a:lnTo>
                  <a:lnTo>
                    <a:pt x="1435" y="193"/>
                  </a:lnTo>
                  <a:lnTo>
                    <a:pt x="1417" y="186"/>
                  </a:lnTo>
                  <a:lnTo>
                    <a:pt x="1398" y="183"/>
                  </a:lnTo>
                  <a:lnTo>
                    <a:pt x="431" y="183"/>
                  </a:lnTo>
                  <a:close/>
                  <a:moveTo>
                    <a:pt x="2549" y="148"/>
                  </a:moveTo>
                  <a:lnTo>
                    <a:pt x="2529" y="150"/>
                  </a:lnTo>
                  <a:lnTo>
                    <a:pt x="2512" y="154"/>
                  </a:lnTo>
                  <a:lnTo>
                    <a:pt x="2497" y="160"/>
                  </a:lnTo>
                  <a:lnTo>
                    <a:pt x="2484" y="169"/>
                  </a:lnTo>
                  <a:lnTo>
                    <a:pt x="2477" y="180"/>
                  </a:lnTo>
                  <a:lnTo>
                    <a:pt x="2474" y="191"/>
                  </a:lnTo>
                  <a:lnTo>
                    <a:pt x="2474" y="326"/>
                  </a:lnTo>
                  <a:lnTo>
                    <a:pt x="2477" y="338"/>
                  </a:lnTo>
                  <a:lnTo>
                    <a:pt x="2484" y="348"/>
                  </a:lnTo>
                  <a:lnTo>
                    <a:pt x="2497" y="356"/>
                  </a:lnTo>
                  <a:lnTo>
                    <a:pt x="2512" y="363"/>
                  </a:lnTo>
                  <a:lnTo>
                    <a:pt x="2529" y="367"/>
                  </a:lnTo>
                  <a:lnTo>
                    <a:pt x="2549" y="368"/>
                  </a:lnTo>
                  <a:lnTo>
                    <a:pt x="2568" y="367"/>
                  </a:lnTo>
                  <a:lnTo>
                    <a:pt x="2587" y="363"/>
                  </a:lnTo>
                  <a:lnTo>
                    <a:pt x="2602" y="356"/>
                  </a:lnTo>
                  <a:lnTo>
                    <a:pt x="2613" y="348"/>
                  </a:lnTo>
                  <a:lnTo>
                    <a:pt x="2621" y="338"/>
                  </a:lnTo>
                  <a:lnTo>
                    <a:pt x="2625" y="326"/>
                  </a:lnTo>
                  <a:lnTo>
                    <a:pt x="2625" y="191"/>
                  </a:lnTo>
                  <a:lnTo>
                    <a:pt x="2621" y="180"/>
                  </a:lnTo>
                  <a:lnTo>
                    <a:pt x="2613" y="169"/>
                  </a:lnTo>
                  <a:lnTo>
                    <a:pt x="2602" y="160"/>
                  </a:lnTo>
                  <a:lnTo>
                    <a:pt x="2587" y="154"/>
                  </a:lnTo>
                  <a:lnTo>
                    <a:pt x="2568" y="150"/>
                  </a:lnTo>
                  <a:lnTo>
                    <a:pt x="2549" y="148"/>
                  </a:lnTo>
                  <a:close/>
                  <a:moveTo>
                    <a:pt x="2302" y="148"/>
                  </a:moveTo>
                  <a:lnTo>
                    <a:pt x="2283" y="150"/>
                  </a:lnTo>
                  <a:lnTo>
                    <a:pt x="2266" y="154"/>
                  </a:lnTo>
                  <a:lnTo>
                    <a:pt x="2250" y="160"/>
                  </a:lnTo>
                  <a:lnTo>
                    <a:pt x="2238" y="169"/>
                  </a:lnTo>
                  <a:lnTo>
                    <a:pt x="2230" y="180"/>
                  </a:lnTo>
                  <a:lnTo>
                    <a:pt x="2228" y="191"/>
                  </a:lnTo>
                  <a:lnTo>
                    <a:pt x="2228" y="326"/>
                  </a:lnTo>
                  <a:lnTo>
                    <a:pt x="2230" y="338"/>
                  </a:lnTo>
                  <a:lnTo>
                    <a:pt x="2238" y="348"/>
                  </a:lnTo>
                  <a:lnTo>
                    <a:pt x="2250" y="356"/>
                  </a:lnTo>
                  <a:lnTo>
                    <a:pt x="2266" y="363"/>
                  </a:lnTo>
                  <a:lnTo>
                    <a:pt x="2283" y="367"/>
                  </a:lnTo>
                  <a:lnTo>
                    <a:pt x="2302" y="368"/>
                  </a:lnTo>
                  <a:lnTo>
                    <a:pt x="2322" y="367"/>
                  </a:lnTo>
                  <a:lnTo>
                    <a:pt x="2339" y="363"/>
                  </a:lnTo>
                  <a:lnTo>
                    <a:pt x="2355" y="356"/>
                  </a:lnTo>
                  <a:lnTo>
                    <a:pt x="2367" y="348"/>
                  </a:lnTo>
                  <a:lnTo>
                    <a:pt x="2375" y="338"/>
                  </a:lnTo>
                  <a:lnTo>
                    <a:pt x="2377" y="326"/>
                  </a:lnTo>
                  <a:lnTo>
                    <a:pt x="2377" y="191"/>
                  </a:lnTo>
                  <a:lnTo>
                    <a:pt x="2375" y="180"/>
                  </a:lnTo>
                  <a:lnTo>
                    <a:pt x="2367" y="169"/>
                  </a:lnTo>
                  <a:lnTo>
                    <a:pt x="2355" y="160"/>
                  </a:lnTo>
                  <a:lnTo>
                    <a:pt x="2339" y="154"/>
                  </a:lnTo>
                  <a:lnTo>
                    <a:pt x="2322" y="150"/>
                  </a:lnTo>
                  <a:lnTo>
                    <a:pt x="2302" y="148"/>
                  </a:lnTo>
                  <a:close/>
                  <a:moveTo>
                    <a:pt x="0" y="0"/>
                  </a:moveTo>
                  <a:lnTo>
                    <a:pt x="3371" y="0"/>
                  </a:lnTo>
                  <a:lnTo>
                    <a:pt x="3371" y="157"/>
                  </a:lnTo>
                  <a:lnTo>
                    <a:pt x="3368" y="201"/>
                  </a:lnTo>
                  <a:lnTo>
                    <a:pt x="3360" y="244"/>
                  </a:lnTo>
                  <a:lnTo>
                    <a:pt x="3346" y="285"/>
                  </a:lnTo>
                  <a:lnTo>
                    <a:pt x="3329" y="324"/>
                  </a:lnTo>
                  <a:lnTo>
                    <a:pt x="3308" y="360"/>
                  </a:lnTo>
                  <a:lnTo>
                    <a:pt x="3281" y="393"/>
                  </a:lnTo>
                  <a:lnTo>
                    <a:pt x="3251" y="423"/>
                  </a:lnTo>
                  <a:lnTo>
                    <a:pt x="3219" y="449"/>
                  </a:lnTo>
                  <a:lnTo>
                    <a:pt x="3183" y="472"/>
                  </a:lnTo>
                  <a:lnTo>
                    <a:pt x="3144" y="489"/>
                  </a:lnTo>
                  <a:lnTo>
                    <a:pt x="3103" y="503"/>
                  </a:lnTo>
                  <a:lnTo>
                    <a:pt x="3059" y="511"/>
                  </a:lnTo>
                  <a:lnTo>
                    <a:pt x="3014" y="514"/>
                  </a:lnTo>
                  <a:lnTo>
                    <a:pt x="356" y="514"/>
                  </a:lnTo>
                  <a:lnTo>
                    <a:pt x="312" y="511"/>
                  </a:lnTo>
                  <a:lnTo>
                    <a:pt x="269" y="503"/>
                  </a:lnTo>
                  <a:lnTo>
                    <a:pt x="228" y="489"/>
                  </a:lnTo>
                  <a:lnTo>
                    <a:pt x="189" y="472"/>
                  </a:lnTo>
                  <a:lnTo>
                    <a:pt x="153" y="450"/>
                  </a:lnTo>
                  <a:lnTo>
                    <a:pt x="120" y="424"/>
                  </a:lnTo>
                  <a:lnTo>
                    <a:pt x="90" y="394"/>
                  </a:lnTo>
                  <a:lnTo>
                    <a:pt x="64" y="361"/>
                  </a:lnTo>
                  <a:lnTo>
                    <a:pt x="42" y="325"/>
                  </a:lnTo>
                  <a:lnTo>
                    <a:pt x="25" y="286"/>
                  </a:lnTo>
                  <a:lnTo>
                    <a:pt x="11" y="245"/>
                  </a:lnTo>
                  <a:lnTo>
                    <a:pt x="3" y="202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67">
              <a:extLst>
                <a:ext uri="{FF2B5EF4-FFF2-40B4-BE49-F238E27FC236}">
                  <a16:creationId xmlns:a16="http://schemas.microsoft.com/office/drawing/2014/main" id="{FA43534F-BCD8-4D70-B4D1-53182A464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63" y="5245100"/>
              <a:ext cx="17462" cy="74613"/>
            </a:xfrm>
            <a:custGeom>
              <a:avLst/>
              <a:gdLst>
                <a:gd name="T0" fmla="*/ 76 w 150"/>
                <a:gd name="T1" fmla="*/ 0 h 667"/>
                <a:gd name="T2" fmla="*/ 95 w 150"/>
                <a:gd name="T3" fmla="*/ 4 h 667"/>
                <a:gd name="T4" fmla="*/ 113 w 150"/>
                <a:gd name="T5" fmla="*/ 12 h 667"/>
                <a:gd name="T6" fmla="*/ 128 w 150"/>
                <a:gd name="T7" fmla="*/ 24 h 667"/>
                <a:gd name="T8" fmla="*/ 140 w 150"/>
                <a:gd name="T9" fmla="*/ 38 h 667"/>
                <a:gd name="T10" fmla="*/ 147 w 150"/>
                <a:gd name="T11" fmla="*/ 57 h 667"/>
                <a:gd name="T12" fmla="*/ 150 w 150"/>
                <a:gd name="T13" fmla="*/ 76 h 667"/>
                <a:gd name="T14" fmla="*/ 150 w 150"/>
                <a:gd name="T15" fmla="*/ 592 h 667"/>
                <a:gd name="T16" fmla="*/ 147 w 150"/>
                <a:gd name="T17" fmla="*/ 611 h 667"/>
                <a:gd name="T18" fmla="*/ 140 w 150"/>
                <a:gd name="T19" fmla="*/ 629 h 667"/>
                <a:gd name="T20" fmla="*/ 128 w 150"/>
                <a:gd name="T21" fmla="*/ 644 h 667"/>
                <a:gd name="T22" fmla="*/ 113 w 150"/>
                <a:gd name="T23" fmla="*/ 656 h 667"/>
                <a:gd name="T24" fmla="*/ 95 w 150"/>
                <a:gd name="T25" fmla="*/ 665 h 667"/>
                <a:gd name="T26" fmla="*/ 76 w 150"/>
                <a:gd name="T27" fmla="*/ 667 h 667"/>
                <a:gd name="T28" fmla="*/ 54 w 150"/>
                <a:gd name="T29" fmla="*/ 665 h 667"/>
                <a:gd name="T30" fmla="*/ 37 w 150"/>
                <a:gd name="T31" fmla="*/ 656 h 667"/>
                <a:gd name="T32" fmla="*/ 22 w 150"/>
                <a:gd name="T33" fmla="*/ 644 h 667"/>
                <a:gd name="T34" fmla="*/ 10 w 150"/>
                <a:gd name="T35" fmla="*/ 629 h 667"/>
                <a:gd name="T36" fmla="*/ 3 w 150"/>
                <a:gd name="T37" fmla="*/ 609 h 667"/>
                <a:gd name="T38" fmla="*/ 0 w 150"/>
                <a:gd name="T39" fmla="*/ 589 h 667"/>
                <a:gd name="T40" fmla="*/ 0 w 150"/>
                <a:gd name="T41" fmla="*/ 76 h 667"/>
                <a:gd name="T42" fmla="*/ 3 w 150"/>
                <a:gd name="T43" fmla="*/ 57 h 667"/>
                <a:gd name="T44" fmla="*/ 11 w 150"/>
                <a:gd name="T45" fmla="*/ 38 h 667"/>
                <a:gd name="T46" fmla="*/ 23 w 150"/>
                <a:gd name="T47" fmla="*/ 24 h 667"/>
                <a:gd name="T48" fmla="*/ 38 w 150"/>
                <a:gd name="T49" fmla="*/ 12 h 667"/>
                <a:gd name="T50" fmla="*/ 56 w 150"/>
                <a:gd name="T51" fmla="*/ 4 h 667"/>
                <a:gd name="T52" fmla="*/ 76 w 150"/>
                <a:gd name="T53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667">
                  <a:moveTo>
                    <a:pt x="76" y="0"/>
                  </a:moveTo>
                  <a:lnTo>
                    <a:pt x="95" y="4"/>
                  </a:lnTo>
                  <a:lnTo>
                    <a:pt x="113" y="12"/>
                  </a:lnTo>
                  <a:lnTo>
                    <a:pt x="128" y="24"/>
                  </a:lnTo>
                  <a:lnTo>
                    <a:pt x="140" y="38"/>
                  </a:lnTo>
                  <a:lnTo>
                    <a:pt x="147" y="57"/>
                  </a:lnTo>
                  <a:lnTo>
                    <a:pt x="150" y="76"/>
                  </a:lnTo>
                  <a:lnTo>
                    <a:pt x="150" y="592"/>
                  </a:lnTo>
                  <a:lnTo>
                    <a:pt x="147" y="611"/>
                  </a:lnTo>
                  <a:lnTo>
                    <a:pt x="140" y="629"/>
                  </a:lnTo>
                  <a:lnTo>
                    <a:pt x="128" y="644"/>
                  </a:lnTo>
                  <a:lnTo>
                    <a:pt x="113" y="656"/>
                  </a:lnTo>
                  <a:lnTo>
                    <a:pt x="95" y="665"/>
                  </a:lnTo>
                  <a:lnTo>
                    <a:pt x="76" y="667"/>
                  </a:lnTo>
                  <a:lnTo>
                    <a:pt x="54" y="665"/>
                  </a:lnTo>
                  <a:lnTo>
                    <a:pt x="37" y="656"/>
                  </a:lnTo>
                  <a:lnTo>
                    <a:pt x="22" y="644"/>
                  </a:lnTo>
                  <a:lnTo>
                    <a:pt x="10" y="629"/>
                  </a:lnTo>
                  <a:lnTo>
                    <a:pt x="3" y="609"/>
                  </a:lnTo>
                  <a:lnTo>
                    <a:pt x="0" y="589"/>
                  </a:lnTo>
                  <a:lnTo>
                    <a:pt x="0" y="76"/>
                  </a:lnTo>
                  <a:lnTo>
                    <a:pt x="3" y="57"/>
                  </a:lnTo>
                  <a:lnTo>
                    <a:pt x="11" y="38"/>
                  </a:lnTo>
                  <a:lnTo>
                    <a:pt x="23" y="24"/>
                  </a:lnTo>
                  <a:lnTo>
                    <a:pt x="38" y="12"/>
                  </a:lnTo>
                  <a:lnTo>
                    <a:pt x="56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68">
              <a:extLst>
                <a:ext uri="{FF2B5EF4-FFF2-40B4-BE49-F238E27FC236}">
                  <a16:creationId xmlns:a16="http://schemas.microsoft.com/office/drawing/2014/main" id="{25DAE9AE-6F1C-413D-9E09-55C8DF31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5232400"/>
              <a:ext cx="15875" cy="87313"/>
            </a:xfrm>
            <a:custGeom>
              <a:avLst/>
              <a:gdLst>
                <a:gd name="T0" fmla="*/ 76 w 151"/>
                <a:gd name="T1" fmla="*/ 0 h 776"/>
                <a:gd name="T2" fmla="*/ 95 w 151"/>
                <a:gd name="T3" fmla="*/ 3 h 776"/>
                <a:gd name="T4" fmla="*/ 113 w 151"/>
                <a:gd name="T5" fmla="*/ 11 h 776"/>
                <a:gd name="T6" fmla="*/ 128 w 151"/>
                <a:gd name="T7" fmla="*/ 22 h 776"/>
                <a:gd name="T8" fmla="*/ 140 w 151"/>
                <a:gd name="T9" fmla="*/ 38 h 776"/>
                <a:gd name="T10" fmla="*/ 148 w 151"/>
                <a:gd name="T11" fmla="*/ 56 h 776"/>
                <a:gd name="T12" fmla="*/ 151 w 151"/>
                <a:gd name="T13" fmla="*/ 76 h 776"/>
                <a:gd name="T14" fmla="*/ 151 w 151"/>
                <a:gd name="T15" fmla="*/ 701 h 776"/>
                <a:gd name="T16" fmla="*/ 148 w 151"/>
                <a:gd name="T17" fmla="*/ 720 h 776"/>
                <a:gd name="T18" fmla="*/ 140 w 151"/>
                <a:gd name="T19" fmla="*/ 738 h 776"/>
                <a:gd name="T20" fmla="*/ 128 w 151"/>
                <a:gd name="T21" fmla="*/ 753 h 776"/>
                <a:gd name="T22" fmla="*/ 113 w 151"/>
                <a:gd name="T23" fmla="*/ 765 h 776"/>
                <a:gd name="T24" fmla="*/ 95 w 151"/>
                <a:gd name="T25" fmla="*/ 774 h 776"/>
                <a:gd name="T26" fmla="*/ 76 w 151"/>
                <a:gd name="T27" fmla="*/ 776 h 776"/>
                <a:gd name="T28" fmla="*/ 57 w 151"/>
                <a:gd name="T29" fmla="*/ 774 h 776"/>
                <a:gd name="T30" fmla="*/ 38 w 151"/>
                <a:gd name="T31" fmla="*/ 765 h 776"/>
                <a:gd name="T32" fmla="*/ 23 w 151"/>
                <a:gd name="T33" fmla="*/ 753 h 776"/>
                <a:gd name="T34" fmla="*/ 12 w 151"/>
                <a:gd name="T35" fmla="*/ 738 h 776"/>
                <a:gd name="T36" fmla="*/ 3 w 151"/>
                <a:gd name="T37" fmla="*/ 720 h 776"/>
                <a:gd name="T38" fmla="*/ 0 w 151"/>
                <a:gd name="T39" fmla="*/ 701 h 776"/>
                <a:gd name="T40" fmla="*/ 0 w 151"/>
                <a:gd name="T41" fmla="*/ 76 h 776"/>
                <a:gd name="T42" fmla="*/ 3 w 151"/>
                <a:gd name="T43" fmla="*/ 55 h 776"/>
                <a:gd name="T44" fmla="*/ 12 w 151"/>
                <a:gd name="T45" fmla="*/ 37 h 776"/>
                <a:gd name="T46" fmla="*/ 23 w 151"/>
                <a:gd name="T47" fmla="*/ 21 h 776"/>
                <a:gd name="T48" fmla="*/ 38 w 151"/>
                <a:gd name="T49" fmla="*/ 10 h 776"/>
                <a:gd name="T50" fmla="*/ 57 w 151"/>
                <a:gd name="T51" fmla="*/ 3 h 776"/>
                <a:gd name="T52" fmla="*/ 76 w 151"/>
                <a:gd name="T53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1" h="776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28" y="22"/>
                  </a:lnTo>
                  <a:lnTo>
                    <a:pt x="140" y="38"/>
                  </a:lnTo>
                  <a:lnTo>
                    <a:pt x="148" y="56"/>
                  </a:lnTo>
                  <a:lnTo>
                    <a:pt x="151" y="76"/>
                  </a:lnTo>
                  <a:lnTo>
                    <a:pt x="151" y="701"/>
                  </a:lnTo>
                  <a:lnTo>
                    <a:pt x="148" y="720"/>
                  </a:lnTo>
                  <a:lnTo>
                    <a:pt x="140" y="738"/>
                  </a:lnTo>
                  <a:lnTo>
                    <a:pt x="128" y="753"/>
                  </a:lnTo>
                  <a:lnTo>
                    <a:pt x="113" y="765"/>
                  </a:lnTo>
                  <a:lnTo>
                    <a:pt x="95" y="774"/>
                  </a:lnTo>
                  <a:lnTo>
                    <a:pt x="76" y="776"/>
                  </a:lnTo>
                  <a:lnTo>
                    <a:pt x="57" y="774"/>
                  </a:lnTo>
                  <a:lnTo>
                    <a:pt x="38" y="765"/>
                  </a:lnTo>
                  <a:lnTo>
                    <a:pt x="23" y="753"/>
                  </a:lnTo>
                  <a:lnTo>
                    <a:pt x="12" y="738"/>
                  </a:lnTo>
                  <a:lnTo>
                    <a:pt x="3" y="720"/>
                  </a:lnTo>
                  <a:lnTo>
                    <a:pt x="0" y="701"/>
                  </a:lnTo>
                  <a:lnTo>
                    <a:pt x="0" y="76"/>
                  </a:lnTo>
                  <a:lnTo>
                    <a:pt x="3" y="55"/>
                  </a:lnTo>
                  <a:lnTo>
                    <a:pt x="12" y="37"/>
                  </a:lnTo>
                  <a:lnTo>
                    <a:pt x="23" y="21"/>
                  </a:lnTo>
                  <a:lnTo>
                    <a:pt x="38" y="10"/>
                  </a:lnTo>
                  <a:lnTo>
                    <a:pt x="57" y="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69">
              <a:extLst>
                <a:ext uri="{FF2B5EF4-FFF2-40B4-BE49-F238E27FC236}">
                  <a16:creationId xmlns:a16="http://schemas.microsoft.com/office/drawing/2014/main" id="{DBF1A3CE-9FAF-44F9-82CE-AAA717A6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5265738"/>
              <a:ext cx="17462" cy="53975"/>
            </a:xfrm>
            <a:custGeom>
              <a:avLst/>
              <a:gdLst>
                <a:gd name="T0" fmla="*/ 75 w 150"/>
                <a:gd name="T1" fmla="*/ 0 h 480"/>
                <a:gd name="T2" fmla="*/ 95 w 150"/>
                <a:gd name="T3" fmla="*/ 2 h 480"/>
                <a:gd name="T4" fmla="*/ 112 w 150"/>
                <a:gd name="T5" fmla="*/ 10 h 480"/>
                <a:gd name="T6" fmla="*/ 127 w 150"/>
                <a:gd name="T7" fmla="*/ 23 h 480"/>
                <a:gd name="T8" fmla="*/ 140 w 150"/>
                <a:gd name="T9" fmla="*/ 38 h 480"/>
                <a:gd name="T10" fmla="*/ 147 w 150"/>
                <a:gd name="T11" fmla="*/ 55 h 480"/>
                <a:gd name="T12" fmla="*/ 150 w 150"/>
                <a:gd name="T13" fmla="*/ 75 h 480"/>
                <a:gd name="T14" fmla="*/ 150 w 150"/>
                <a:gd name="T15" fmla="*/ 405 h 480"/>
                <a:gd name="T16" fmla="*/ 147 w 150"/>
                <a:gd name="T17" fmla="*/ 424 h 480"/>
                <a:gd name="T18" fmla="*/ 140 w 150"/>
                <a:gd name="T19" fmla="*/ 442 h 480"/>
                <a:gd name="T20" fmla="*/ 127 w 150"/>
                <a:gd name="T21" fmla="*/ 457 h 480"/>
                <a:gd name="T22" fmla="*/ 112 w 150"/>
                <a:gd name="T23" fmla="*/ 469 h 480"/>
                <a:gd name="T24" fmla="*/ 95 w 150"/>
                <a:gd name="T25" fmla="*/ 478 h 480"/>
                <a:gd name="T26" fmla="*/ 75 w 150"/>
                <a:gd name="T27" fmla="*/ 480 h 480"/>
                <a:gd name="T28" fmla="*/ 54 w 150"/>
                <a:gd name="T29" fmla="*/ 478 h 480"/>
                <a:gd name="T30" fmla="*/ 36 w 150"/>
                <a:gd name="T31" fmla="*/ 469 h 480"/>
                <a:gd name="T32" fmla="*/ 21 w 150"/>
                <a:gd name="T33" fmla="*/ 457 h 480"/>
                <a:gd name="T34" fmla="*/ 10 w 150"/>
                <a:gd name="T35" fmla="*/ 442 h 480"/>
                <a:gd name="T36" fmla="*/ 3 w 150"/>
                <a:gd name="T37" fmla="*/ 424 h 480"/>
                <a:gd name="T38" fmla="*/ 0 w 150"/>
                <a:gd name="T39" fmla="*/ 405 h 480"/>
                <a:gd name="T40" fmla="*/ 0 w 150"/>
                <a:gd name="T41" fmla="*/ 75 h 480"/>
                <a:gd name="T42" fmla="*/ 3 w 150"/>
                <a:gd name="T43" fmla="*/ 55 h 480"/>
                <a:gd name="T44" fmla="*/ 11 w 150"/>
                <a:gd name="T45" fmla="*/ 38 h 480"/>
                <a:gd name="T46" fmla="*/ 22 w 150"/>
                <a:gd name="T47" fmla="*/ 23 h 480"/>
                <a:gd name="T48" fmla="*/ 37 w 150"/>
                <a:gd name="T49" fmla="*/ 10 h 480"/>
                <a:gd name="T50" fmla="*/ 56 w 150"/>
                <a:gd name="T51" fmla="*/ 2 h 480"/>
                <a:gd name="T52" fmla="*/ 75 w 150"/>
                <a:gd name="T5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480">
                  <a:moveTo>
                    <a:pt x="75" y="0"/>
                  </a:moveTo>
                  <a:lnTo>
                    <a:pt x="95" y="2"/>
                  </a:lnTo>
                  <a:lnTo>
                    <a:pt x="112" y="10"/>
                  </a:lnTo>
                  <a:lnTo>
                    <a:pt x="127" y="23"/>
                  </a:lnTo>
                  <a:lnTo>
                    <a:pt x="140" y="38"/>
                  </a:lnTo>
                  <a:lnTo>
                    <a:pt x="147" y="55"/>
                  </a:lnTo>
                  <a:lnTo>
                    <a:pt x="150" y="75"/>
                  </a:lnTo>
                  <a:lnTo>
                    <a:pt x="150" y="405"/>
                  </a:lnTo>
                  <a:lnTo>
                    <a:pt x="147" y="424"/>
                  </a:lnTo>
                  <a:lnTo>
                    <a:pt x="140" y="442"/>
                  </a:lnTo>
                  <a:lnTo>
                    <a:pt x="127" y="457"/>
                  </a:lnTo>
                  <a:lnTo>
                    <a:pt x="112" y="469"/>
                  </a:lnTo>
                  <a:lnTo>
                    <a:pt x="95" y="478"/>
                  </a:lnTo>
                  <a:lnTo>
                    <a:pt x="75" y="480"/>
                  </a:lnTo>
                  <a:lnTo>
                    <a:pt x="54" y="478"/>
                  </a:lnTo>
                  <a:lnTo>
                    <a:pt x="36" y="469"/>
                  </a:lnTo>
                  <a:lnTo>
                    <a:pt x="21" y="457"/>
                  </a:lnTo>
                  <a:lnTo>
                    <a:pt x="10" y="442"/>
                  </a:lnTo>
                  <a:lnTo>
                    <a:pt x="3" y="424"/>
                  </a:lnTo>
                  <a:lnTo>
                    <a:pt x="0" y="405"/>
                  </a:lnTo>
                  <a:lnTo>
                    <a:pt x="0" y="75"/>
                  </a:lnTo>
                  <a:lnTo>
                    <a:pt x="3" y="55"/>
                  </a:lnTo>
                  <a:lnTo>
                    <a:pt x="11" y="38"/>
                  </a:lnTo>
                  <a:lnTo>
                    <a:pt x="22" y="23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70">
              <a:extLst>
                <a:ext uri="{FF2B5EF4-FFF2-40B4-BE49-F238E27FC236}">
                  <a16:creationId xmlns:a16="http://schemas.microsoft.com/office/drawing/2014/main" id="{D678F2AE-A477-4DA9-BFC5-D745CCA7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5238750"/>
              <a:ext cx="17462" cy="80963"/>
            </a:xfrm>
            <a:custGeom>
              <a:avLst/>
              <a:gdLst>
                <a:gd name="T0" fmla="*/ 76 w 150"/>
                <a:gd name="T1" fmla="*/ 0 h 712"/>
                <a:gd name="T2" fmla="*/ 95 w 150"/>
                <a:gd name="T3" fmla="*/ 3 h 712"/>
                <a:gd name="T4" fmla="*/ 112 w 150"/>
                <a:gd name="T5" fmla="*/ 11 h 712"/>
                <a:gd name="T6" fmla="*/ 128 w 150"/>
                <a:gd name="T7" fmla="*/ 23 h 712"/>
                <a:gd name="T8" fmla="*/ 140 w 150"/>
                <a:gd name="T9" fmla="*/ 38 h 712"/>
                <a:gd name="T10" fmla="*/ 147 w 150"/>
                <a:gd name="T11" fmla="*/ 56 h 712"/>
                <a:gd name="T12" fmla="*/ 150 w 150"/>
                <a:gd name="T13" fmla="*/ 75 h 712"/>
                <a:gd name="T14" fmla="*/ 150 w 150"/>
                <a:gd name="T15" fmla="*/ 637 h 712"/>
                <a:gd name="T16" fmla="*/ 147 w 150"/>
                <a:gd name="T17" fmla="*/ 656 h 712"/>
                <a:gd name="T18" fmla="*/ 140 w 150"/>
                <a:gd name="T19" fmla="*/ 674 h 712"/>
                <a:gd name="T20" fmla="*/ 128 w 150"/>
                <a:gd name="T21" fmla="*/ 689 h 712"/>
                <a:gd name="T22" fmla="*/ 112 w 150"/>
                <a:gd name="T23" fmla="*/ 701 h 712"/>
                <a:gd name="T24" fmla="*/ 95 w 150"/>
                <a:gd name="T25" fmla="*/ 710 h 712"/>
                <a:gd name="T26" fmla="*/ 76 w 150"/>
                <a:gd name="T27" fmla="*/ 712 h 712"/>
                <a:gd name="T28" fmla="*/ 56 w 150"/>
                <a:gd name="T29" fmla="*/ 710 h 712"/>
                <a:gd name="T30" fmla="*/ 38 w 150"/>
                <a:gd name="T31" fmla="*/ 701 h 712"/>
                <a:gd name="T32" fmla="*/ 22 w 150"/>
                <a:gd name="T33" fmla="*/ 689 h 712"/>
                <a:gd name="T34" fmla="*/ 11 w 150"/>
                <a:gd name="T35" fmla="*/ 674 h 712"/>
                <a:gd name="T36" fmla="*/ 3 w 150"/>
                <a:gd name="T37" fmla="*/ 656 h 712"/>
                <a:gd name="T38" fmla="*/ 0 w 150"/>
                <a:gd name="T39" fmla="*/ 637 h 712"/>
                <a:gd name="T40" fmla="*/ 0 w 150"/>
                <a:gd name="T41" fmla="*/ 75 h 712"/>
                <a:gd name="T42" fmla="*/ 3 w 150"/>
                <a:gd name="T43" fmla="*/ 56 h 712"/>
                <a:gd name="T44" fmla="*/ 11 w 150"/>
                <a:gd name="T45" fmla="*/ 38 h 712"/>
                <a:gd name="T46" fmla="*/ 22 w 150"/>
                <a:gd name="T47" fmla="*/ 23 h 712"/>
                <a:gd name="T48" fmla="*/ 38 w 150"/>
                <a:gd name="T49" fmla="*/ 11 h 712"/>
                <a:gd name="T50" fmla="*/ 56 w 150"/>
                <a:gd name="T51" fmla="*/ 3 h 712"/>
                <a:gd name="T52" fmla="*/ 76 w 150"/>
                <a:gd name="T53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712">
                  <a:moveTo>
                    <a:pt x="76" y="0"/>
                  </a:moveTo>
                  <a:lnTo>
                    <a:pt x="95" y="3"/>
                  </a:lnTo>
                  <a:lnTo>
                    <a:pt x="112" y="11"/>
                  </a:lnTo>
                  <a:lnTo>
                    <a:pt x="128" y="23"/>
                  </a:lnTo>
                  <a:lnTo>
                    <a:pt x="140" y="38"/>
                  </a:lnTo>
                  <a:lnTo>
                    <a:pt x="147" y="56"/>
                  </a:lnTo>
                  <a:lnTo>
                    <a:pt x="150" y="75"/>
                  </a:lnTo>
                  <a:lnTo>
                    <a:pt x="150" y="637"/>
                  </a:lnTo>
                  <a:lnTo>
                    <a:pt x="147" y="656"/>
                  </a:lnTo>
                  <a:lnTo>
                    <a:pt x="140" y="674"/>
                  </a:lnTo>
                  <a:lnTo>
                    <a:pt x="128" y="689"/>
                  </a:lnTo>
                  <a:lnTo>
                    <a:pt x="112" y="701"/>
                  </a:lnTo>
                  <a:lnTo>
                    <a:pt x="95" y="710"/>
                  </a:lnTo>
                  <a:lnTo>
                    <a:pt x="76" y="712"/>
                  </a:lnTo>
                  <a:lnTo>
                    <a:pt x="56" y="710"/>
                  </a:lnTo>
                  <a:lnTo>
                    <a:pt x="38" y="701"/>
                  </a:lnTo>
                  <a:lnTo>
                    <a:pt x="22" y="689"/>
                  </a:lnTo>
                  <a:lnTo>
                    <a:pt x="11" y="674"/>
                  </a:lnTo>
                  <a:lnTo>
                    <a:pt x="3" y="656"/>
                  </a:lnTo>
                  <a:lnTo>
                    <a:pt x="0" y="637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11" y="38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6" y="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71">
              <a:extLst>
                <a:ext uri="{FF2B5EF4-FFF2-40B4-BE49-F238E27FC236}">
                  <a16:creationId xmlns:a16="http://schemas.microsoft.com/office/drawing/2014/main" id="{3B35736B-5326-42B1-9C0E-D814C992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5" y="5265738"/>
              <a:ext cx="50800" cy="17463"/>
            </a:xfrm>
            <a:custGeom>
              <a:avLst/>
              <a:gdLst>
                <a:gd name="T0" fmla="*/ 75 w 447"/>
                <a:gd name="T1" fmla="*/ 0 h 150"/>
                <a:gd name="T2" fmla="*/ 372 w 447"/>
                <a:gd name="T3" fmla="*/ 0 h 150"/>
                <a:gd name="T4" fmla="*/ 392 w 447"/>
                <a:gd name="T5" fmla="*/ 2 h 150"/>
                <a:gd name="T6" fmla="*/ 409 w 447"/>
                <a:gd name="T7" fmla="*/ 10 h 150"/>
                <a:gd name="T8" fmla="*/ 424 w 447"/>
                <a:gd name="T9" fmla="*/ 23 h 150"/>
                <a:gd name="T10" fmla="*/ 437 w 447"/>
                <a:gd name="T11" fmla="*/ 38 h 150"/>
                <a:gd name="T12" fmla="*/ 445 w 447"/>
                <a:gd name="T13" fmla="*/ 55 h 150"/>
                <a:gd name="T14" fmla="*/ 447 w 447"/>
                <a:gd name="T15" fmla="*/ 75 h 150"/>
                <a:gd name="T16" fmla="*/ 445 w 447"/>
                <a:gd name="T17" fmla="*/ 94 h 150"/>
                <a:gd name="T18" fmla="*/ 437 w 447"/>
                <a:gd name="T19" fmla="*/ 112 h 150"/>
                <a:gd name="T20" fmla="*/ 424 w 447"/>
                <a:gd name="T21" fmla="*/ 127 h 150"/>
                <a:gd name="T22" fmla="*/ 409 w 447"/>
                <a:gd name="T23" fmla="*/ 139 h 150"/>
                <a:gd name="T24" fmla="*/ 392 w 447"/>
                <a:gd name="T25" fmla="*/ 148 h 150"/>
                <a:gd name="T26" fmla="*/ 372 w 447"/>
                <a:gd name="T27" fmla="*/ 150 h 150"/>
                <a:gd name="T28" fmla="*/ 75 w 447"/>
                <a:gd name="T29" fmla="*/ 150 h 150"/>
                <a:gd name="T30" fmla="*/ 54 w 447"/>
                <a:gd name="T31" fmla="*/ 148 h 150"/>
                <a:gd name="T32" fmla="*/ 36 w 447"/>
                <a:gd name="T33" fmla="*/ 139 h 150"/>
                <a:gd name="T34" fmla="*/ 21 w 447"/>
                <a:gd name="T35" fmla="*/ 127 h 150"/>
                <a:gd name="T36" fmla="*/ 9 w 447"/>
                <a:gd name="T37" fmla="*/ 112 h 150"/>
                <a:gd name="T38" fmla="*/ 2 w 447"/>
                <a:gd name="T39" fmla="*/ 94 h 150"/>
                <a:gd name="T40" fmla="*/ 0 w 447"/>
                <a:gd name="T41" fmla="*/ 75 h 150"/>
                <a:gd name="T42" fmla="*/ 2 w 447"/>
                <a:gd name="T43" fmla="*/ 55 h 150"/>
                <a:gd name="T44" fmla="*/ 10 w 447"/>
                <a:gd name="T45" fmla="*/ 38 h 150"/>
                <a:gd name="T46" fmla="*/ 22 w 447"/>
                <a:gd name="T47" fmla="*/ 23 h 150"/>
                <a:gd name="T48" fmla="*/ 38 w 447"/>
                <a:gd name="T49" fmla="*/ 10 h 150"/>
                <a:gd name="T50" fmla="*/ 55 w 447"/>
                <a:gd name="T51" fmla="*/ 2 h 150"/>
                <a:gd name="T52" fmla="*/ 75 w 44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7" h="150">
                  <a:moveTo>
                    <a:pt x="75" y="0"/>
                  </a:moveTo>
                  <a:lnTo>
                    <a:pt x="372" y="0"/>
                  </a:lnTo>
                  <a:lnTo>
                    <a:pt x="392" y="2"/>
                  </a:lnTo>
                  <a:lnTo>
                    <a:pt x="409" y="10"/>
                  </a:lnTo>
                  <a:lnTo>
                    <a:pt x="424" y="23"/>
                  </a:lnTo>
                  <a:lnTo>
                    <a:pt x="437" y="38"/>
                  </a:lnTo>
                  <a:lnTo>
                    <a:pt x="445" y="55"/>
                  </a:lnTo>
                  <a:lnTo>
                    <a:pt x="447" y="75"/>
                  </a:lnTo>
                  <a:lnTo>
                    <a:pt x="445" y="94"/>
                  </a:lnTo>
                  <a:lnTo>
                    <a:pt x="437" y="112"/>
                  </a:lnTo>
                  <a:lnTo>
                    <a:pt x="424" y="127"/>
                  </a:lnTo>
                  <a:lnTo>
                    <a:pt x="409" y="139"/>
                  </a:lnTo>
                  <a:lnTo>
                    <a:pt x="392" y="148"/>
                  </a:lnTo>
                  <a:lnTo>
                    <a:pt x="372" y="150"/>
                  </a:lnTo>
                  <a:lnTo>
                    <a:pt x="75" y="150"/>
                  </a:lnTo>
                  <a:lnTo>
                    <a:pt x="54" y="148"/>
                  </a:lnTo>
                  <a:lnTo>
                    <a:pt x="36" y="139"/>
                  </a:lnTo>
                  <a:lnTo>
                    <a:pt x="21" y="127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5"/>
                  </a:lnTo>
                  <a:lnTo>
                    <a:pt x="2" y="55"/>
                  </a:lnTo>
                  <a:lnTo>
                    <a:pt x="10" y="38"/>
                  </a:lnTo>
                  <a:lnTo>
                    <a:pt x="22" y="23"/>
                  </a:lnTo>
                  <a:lnTo>
                    <a:pt x="38" y="10"/>
                  </a:lnTo>
                  <a:lnTo>
                    <a:pt x="55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72">
              <a:extLst>
                <a:ext uri="{FF2B5EF4-FFF2-40B4-BE49-F238E27FC236}">
                  <a16:creationId xmlns:a16="http://schemas.microsoft.com/office/drawing/2014/main" id="{81164020-ED95-4DE1-9537-7F4659B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5" y="5294313"/>
              <a:ext cx="50800" cy="17463"/>
            </a:xfrm>
            <a:custGeom>
              <a:avLst/>
              <a:gdLst>
                <a:gd name="T0" fmla="*/ 75 w 447"/>
                <a:gd name="T1" fmla="*/ 0 h 151"/>
                <a:gd name="T2" fmla="*/ 372 w 447"/>
                <a:gd name="T3" fmla="*/ 0 h 151"/>
                <a:gd name="T4" fmla="*/ 392 w 447"/>
                <a:gd name="T5" fmla="*/ 3 h 151"/>
                <a:gd name="T6" fmla="*/ 409 w 447"/>
                <a:gd name="T7" fmla="*/ 11 h 151"/>
                <a:gd name="T8" fmla="*/ 424 w 447"/>
                <a:gd name="T9" fmla="*/ 24 h 151"/>
                <a:gd name="T10" fmla="*/ 437 w 447"/>
                <a:gd name="T11" fmla="*/ 38 h 151"/>
                <a:gd name="T12" fmla="*/ 445 w 447"/>
                <a:gd name="T13" fmla="*/ 56 h 151"/>
                <a:gd name="T14" fmla="*/ 447 w 447"/>
                <a:gd name="T15" fmla="*/ 76 h 151"/>
                <a:gd name="T16" fmla="*/ 445 w 447"/>
                <a:gd name="T17" fmla="*/ 95 h 151"/>
                <a:gd name="T18" fmla="*/ 437 w 447"/>
                <a:gd name="T19" fmla="*/ 113 h 151"/>
                <a:gd name="T20" fmla="*/ 424 w 447"/>
                <a:gd name="T21" fmla="*/ 128 h 151"/>
                <a:gd name="T22" fmla="*/ 409 w 447"/>
                <a:gd name="T23" fmla="*/ 140 h 151"/>
                <a:gd name="T24" fmla="*/ 392 w 447"/>
                <a:gd name="T25" fmla="*/ 149 h 151"/>
                <a:gd name="T26" fmla="*/ 372 w 447"/>
                <a:gd name="T27" fmla="*/ 151 h 151"/>
                <a:gd name="T28" fmla="*/ 75 w 447"/>
                <a:gd name="T29" fmla="*/ 151 h 151"/>
                <a:gd name="T30" fmla="*/ 54 w 447"/>
                <a:gd name="T31" fmla="*/ 149 h 151"/>
                <a:gd name="T32" fmla="*/ 36 w 447"/>
                <a:gd name="T33" fmla="*/ 140 h 151"/>
                <a:gd name="T34" fmla="*/ 21 w 447"/>
                <a:gd name="T35" fmla="*/ 128 h 151"/>
                <a:gd name="T36" fmla="*/ 9 w 447"/>
                <a:gd name="T37" fmla="*/ 114 h 151"/>
                <a:gd name="T38" fmla="*/ 2 w 447"/>
                <a:gd name="T39" fmla="*/ 95 h 151"/>
                <a:gd name="T40" fmla="*/ 0 w 447"/>
                <a:gd name="T41" fmla="*/ 76 h 151"/>
                <a:gd name="T42" fmla="*/ 2 w 447"/>
                <a:gd name="T43" fmla="*/ 56 h 151"/>
                <a:gd name="T44" fmla="*/ 10 w 447"/>
                <a:gd name="T45" fmla="*/ 38 h 151"/>
                <a:gd name="T46" fmla="*/ 22 w 447"/>
                <a:gd name="T47" fmla="*/ 24 h 151"/>
                <a:gd name="T48" fmla="*/ 38 w 447"/>
                <a:gd name="T49" fmla="*/ 11 h 151"/>
                <a:gd name="T50" fmla="*/ 55 w 447"/>
                <a:gd name="T51" fmla="*/ 3 h 151"/>
                <a:gd name="T52" fmla="*/ 75 w 447"/>
                <a:gd name="T5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7" h="151">
                  <a:moveTo>
                    <a:pt x="75" y="0"/>
                  </a:moveTo>
                  <a:lnTo>
                    <a:pt x="372" y="0"/>
                  </a:lnTo>
                  <a:lnTo>
                    <a:pt x="392" y="3"/>
                  </a:lnTo>
                  <a:lnTo>
                    <a:pt x="409" y="11"/>
                  </a:lnTo>
                  <a:lnTo>
                    <a:pt x="424" y="24"/>
                  </a:lnTo>
                  <a:lnTo>
                    <a:pt x="437" y="38"/>
                  </a:lnTo>
                  <a:lnTo>
                    <a:pt x="445" y="56"/>
                  </a:lnTo>
                  <a:lnTo>
                    <a:pt x="447" y="76"/>
                  </a:lnTo>
                  <a:lnTo>
                    <a:pt x="445" y="95"/>
                  </a:lnTo>
                  <a:lnTo>
                    <a:pt x="437" y="113"/>
                  </a:lnTo>
                  <a:lnTo>
                    <a:pt x="424" y="128"/>
                  </a:lnTo>
                  <a:lnTo>
                    <a:pt x="409" y="140"/>
                  </a:lnTo>
                  <a:lnTo>
                    <a:pt x="392" y="149"/>
                  </a:lnTo>
                  <a:lnTo>
                    <a:pt x="372" y="151"/>
                  </a:lnTo>
                  <a:lnTo>
                    <a:pt x="75" y="151"/>
                  </a:lnTo>
                  <a:lnTo>
                    <a:pt x="54" y="149"/>
                  </a:lnTo>
                  <a:lnTo>
                    <a:pt x="36" y="140"/>
                  </a:lnTo>
                  <a:lnTo>
                    <a:pt x="21" y="128"/>
                  </a:lnTo>
                  <a:lnTo>
                    <a:pt x="9" y="114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2" y="24"/>
                  </a:lnTo>
                  <a:lnTo>
                    <a:pt x="38" y="11"/>
                  </a:lnTo>
                  <a:lnTo>
                    <a:pt x="55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73">
              <a:extLst>
                <a:ext uri="{FF2B5EF4-FFF2-40B4-BE49-F238E27FC236}">
                  <a16:creationId xmlns:a16="http://schemas.microsoft.com/office/drawing/2014/main" id="{742B09EE-4B9B-4686-8181-4A849681E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3125" y="5153025"/>
              <a:ext cx="334962" cy="214313"/>
            </a:xfrm>
            <a:custGeom>
              <a:avLst/>
              <a:gdLst>
                <a:gd name="T0" fmla="*/ 251 w 2961"/>
                <a:gd name="T1" fmla="*/ 217 h 1887"/>
                <a:gd name="T2" fmla="*/ 251 w 2961"/>
                <a:gd name="T3" fmla="*/ 1669 h 1887"/>
                <a:gd name="T4" fmla="*/ 2709 w 2961"/>
                <a:gd name="T5" fmla="*/ 1669 h 1887"/>
                <a:gd name="T6" fmla="*/ 2709 w 2961"/>
                <a:gd name="T7" fmla="*/ 217 h 1887"/>
                <a:gd name="T8" fmla="*/ 251 w 2961"/>
                <a:gd name="T9" fmla="*/ 217 h 1887"/>
                <a:gd name="T10" fmla="*/ 0 w 2961"/>
                <a:gd name="T11" fmla="*/ 0 h 1887"/>
                <a:gd name="T12" fmla="*/ 2960 w 2961"/>
                <a:gd name="T13" fmla="*/ 0 h 1887"/>
                <a:gd name="T14" fmla="*/ 2961 w 2961"/>
                <a:gd name="T15" fmla="*/ 1887 h 1887"/>
                <a:gd name="T16" fmla="*/ 0 w 2961"/>
                <a:gd name="T17" fmla="*/ 1887 h 1887"/>
                <a:gd name="T18" fmla="*/ 0 w 2961"/>
                <a:gd name="T1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1" h="1887">
                  <a:moveTo>
                    <a:pt x="251" y="217"/>
                  </a:moveTo>
                  <a:lnTo>
                    <a:pt x="251" y="1669"/>
                  </a:lnTo>
                  <a:lnTo>
                    <a:pt x="2709" y="1669"/>
                  </a:lnTo>
                  <a:lnTo>
                    <a:pt x="2709" y="217"/>
                  </a:lnTo>
                  <a:lnTo>
                    <a:pt x="251" y="217"/>
                  </a:lnTo>
                  <a:close/>
                  <a:moveTo>
                    <a:pt x="0" y="0"/>
                  </a:moveTo>
                  <a:lnTo>
                    <a:pt x="2960" y="0"/>
                  </a:lnTo>
                  <a:lnTo>
                    <a:pt x="2961" y="1887"/>
                  </a:lnTo>
                  <a:lnTo>
                    <a:pt x="0" y="18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18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92E6-2596-40DE-AA70-81766B7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6397F-3326-41E2-9FFC-83076530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CDCDD-92A4-4EC5-B54C-46C78982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D4CB6042-A198-49CE-A0D2-9B8C91954D14}"/>
              </a:ext>
            </a:extLst>
          </p:cNvPr>
          <p:cNvSpPr txBox="1">
            <a:spLocks/>
          </p:cNvSpPr>
          <p:nvPr/>
        </p:nvSpPr>
        <p:spPr>
          <a:xfrm>
            <a:off x="2044670" y="2240910"/>
            <a:ext cx="9761777" cy="371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Key insights of data analysis between churn rate and </a:t>
            </a:r>
          </a:p>
          <a:p>
            <a:r>
              <a:rPr lang="en-AU" sz="2000" b="1" dirty="0"/>
              <a:t>customer features can be useful for the sales/marketing team </a:t>
            </a:r>
          </a:p>
          <a:p>
            <a:r>
              <a:rPr lang="en-AU" sz="2000" b="1" dirty="0"/>
              <a:t>to plan customer retention strategy. </a:t>
            </a:r>
          </a:p>
          <a:p>
            <a:r>
              <a:rPr lang="en-AU" sz="2000" b="1" dirty="0"/>
              <a:t>	</a:t>
            </a:r>
          </a:p>
          <a:p>
            <a:r>
              <a:rPr lang="en-AU" sz="2000" b="1" dirty="0"/>
              <a:t>Deploy model onto Customer Management System.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ED239-7912-4D4D-A6E1-F687A48ECFB9}"/>
              </a:ext>
            </a:extLst>
          </p:cNvPr>
          <p:cNvGrpSpPr/>
          <p:nvPr/>
        </p:nvGrpSpPr>
        <p:grpSpPr>
          <a:xfrm flipH="1">
            <a:off x="1340550" y="2425514"/>
            <a:ext cx="627015" cy="474135"/>
            <a:chOff x="7952361" y="2649537"/>
            <a:chExt cx="507427" cy="477838"/>
          </a:xfrm>
          <a:solidFill>
            <a:schemeClr val="tx2"/>
          </a:solidFill>
        </p:grpSpPr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3B9316BF-222F-488C-92D8-51E085493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2361" y="2649537"/>
              <a:ext cx="315913" cy="477838"/>
            </a:xfrm>
            <a:custGeom>
              <a:avLst/>
              <a:gdLst>
                <a:gd name="T0" fmla="*/ 2044 w 2194"/>
                <a:gd name="T1" fmla="*/ 0 h 3308"/>
                <a:gd name="T2" fmla="*/ 2102 w 2194"/>
                <a:gd name="T3" fmla="*/ 12 h 3308"/>
                <a:gd name="T4" fmla="*/ 2150 w 2194"/>
                <a:gd name="T5" fmla="*/ 44 h 3308"/>
                <a:gd name="T6" fmla="*/ 2183 w 2194"/>
                <a:gd name="T7" fmla="*/ 92 h 3308"/>
                <a:gd name="T8" fmla="*/ 2194 w 2194"/>
                <a:gd name="T9" fmla="*/ 150 h 3308"/>
                <a:gd name="T10" fmla="*/ 2185 w 2194"/>
                <a:gd name="T11" fmla="*/ 203 h 3308"/>
                <a:gd name="T12" fmla="*/ 2159 w 2194"/>
                <a:gd name="T13" fmla="*/ 247 h 3308"/>
                <a:gd name="T14" fmla="*/ 2119 w 2194"/>
                <a:gd name="T15" fmla="*/ 280 h 3308"/>
                <a:gd name="T16" fmla="*/ 1968 w 2194"/>
                <a:gd name="T17" fmla="*/ 933 h 3308"/>
                <a:gd name="T18" fmla="*/ 227 w 2194"/>
                <a:gd name="T19" fmla="*/ 301 h 3308"/>
                <a:gd name="T20" fmla="*/ 1968 w 2194"/>
                <a:gd name="T21" fmla="*/ 1955 h 3308"/>
                <a:gd name="T22" fmla="*/ 2119 w 2194"/>
                <a:gd name="T23" fmla="*/ 1580 h 3308"/>
                <a:gd name="T24" fmla="*/ 2117 w 2194"/>
                <a:gd name="T25" fmla="*/ 2050 h 3308"/>
                <a:gd name="T26" fmla="*/ 2097 w 2194"/>
                <a:gd name="T27" fmla="*/ 2084 h 3308"/>
                <a:gd name="T28" fmla="*/ 2064 w 2194"/>
                <a:gd name="T29" fmla="*/ 2102 h 3308"/>
                <a:gd name="T30" fmla="*/ 1578 w 2194"/>
                <a:gd name="T31" fmla="*/ 2105 h 3308"/>
                <a:gd name="T32" fmla="*/ 1854 w 2194"/>
                <a:gd name="T33" fmla="*/ 3145 h 3308"/>
                <a:gd name="T34" fmla="*/ 1849 w 2194"/>
                <a:gd name="T35" fmla="*/ 3197 h 3308"/>
                <a:gd name="T36" fmla="*/ 1827 w 2194"/>
                <a:gd name="T37" fmla="*/ 3244 h 3308"/>
                <a:gd name="T38" fmla="*/ 1790 w 2194"/>
                <a:gd name="T39" fmla="*/ 3281 h 3308"/>
                <a:gd name="T40" fmla="*/ 1742 w 2194"/>
                <a:gd name="T41" fmla="*/ 3302 h 3308"/>
                <a:gd name="T42" fmla="*/ 1703 w 2194"/>
                <a:gd name="T43" fmla="*/ 3308 h 3308"/>
                <a:gd name="T44" fmla="*/ 1648 w 2194"/>
                <a:gd name="T45" fmla="*/ 3298 h 3308"/>
                <a:gd name="T46" fmla="*/ 1601 w 2194"/>
                <a:gd name="T47" fmla="*/ 3269 h 3308"/>
                <a:gd name="T48" fmla="*/ 1567 w 2194"/>
                <a:gd name="T49" fmla="*/ 3223 h 3308"/>
                <a:gd name="T50" fmla="*/ 1264 w 2194"/>
                <a:gd name="T51" fmla="*/ 2105 h 3308"/>
                <a:gd name="T52" fmla="*/ 639 w 2194"/>
                <a:gd name="T53" fmla="*/ 3196 h 3308"/>
                <a:gd name="T54" fmla="*/ 613 w 2194"/>
                <a:gd name="T55" fmla="*/ 3248 h 3308"/>
                <a:gd name="T56" fmla="*/ 573 w 2194"/>
                <a:gd name="T57" fmla="*/ 3286 h 3308"/>
                <a:gd name="T58" fmla="*/ 520 w 2194"/>
                <a:gd name="T59" fmla="*/ 3306 h 3308"/>
                <a:gd name="T60" fmla="*/ 473 w 2194"/>
                <a:gd name="T61" fmla="*/ 3307 h 3308"/>
                <a:gd name="T62" fmla="*/ 427 w 2194"/>
                <a:gd name="T63" fmla="*/ 3294 h 3308"/>
                <a:gd name="T64" fmla="*/ 384 w 2194"/>
                <a:gd name="T65" fmla="*/ 3264 h 3308"/>
                <a:gd name="T66" fmla="*/ 355 w 2194"/>
                <a:gd name="T67" fmla="*/ 3221 h 3308"/>
                <a:gd name="T68" fmla="*/ 341 w 2194"/>
                <a:gd name="T69" fmla="*/ 3172 h 3308"/>
                <a:gd name="T70" fmla="*/ 345 w 2194"/>
                <a:gd name="T71" fmla="*/ 3118 h 3308"/>
                <a:gd name="T72" fmla="*/ 152 w 2194"/>
                <a:gd name="T73" fmla="*/ 2105 h 3308"/>
                <a:gd name="T74" fmla="*/ 113 w 2194"/>
                <a:gd name="T75" fmla="*/ 2095 h 3308"/>
                <a:gd name="T76" fmla="*/ 87 w 2194"/>
                <a:gd name="T77" fmla="*/ 2068 h 3308"/>
                <a:gd name="T78" fmla="*/ 76 w 2194"/>
                <a:gd name="T79" fmla="*/ 2030 h 3308"/>
                <a:gd name="T80" fmla="*/ 54 w 2194"/>
                <a:gd name="T81" fmla="*/ 266 h 3308"/>
                <a:gd name="T82" fmla="*/ 21 w 2194"/>
                <a:gd name="T83" fmla="*/ 226 h 3308"/>
                <a:gd name="T84" fmla="*/ 3 w 2194"/>
                <a:gd name="T85" fmla="*/ 177 h 3308"/>
                <a:gd name="T86" fmla="*/ 3 w 2194"/>
                <a:gd name="T87" fmla="*/ 120 h 3308"/>
                <a:gd name="T88" fmla="*/ 26 w 2194"/>
                <a:gd name="T89" fmla="*/ 67 h 3308"/>
                <a:gd name="T90" fmla="*/ 67 w 2194"/>
                <a:gd name="T91" fmla="*/ 25 h 3308"/>
                <a:gd name="T92" fmla="*/ 121 w 2194"/>
                <a:gd name="T93" fmla="*/ 4 h 3308"/>
                <a:gd name="T94" fmla="*/ 1683 w 2194"/>
                <a:gd name="T9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4" h="3308">
                  <a:moveTo>
                    <a:pt x="1683" y="0"/>
                  </a:moveTo>
                  <a:lnTo>
                    <a:pt x="2044" y="0"/>
                  </a:lnTo>
                  <a:lnTo>
                    <a:pt x="2074" y="4"/>
                  </a:lnTo>
                  <a:lnTo>
                    <a:pt x="2102" y="12"/>
                  </a:lnTo>
                  <a:lnTo>
                    <a:pt x="2128" y="25"/>
                  </a:lnTo>
                  <a:lnTo>
                    <a:pt x="2150" y="44"/>
                  </a:lnTo>
                  <a:lnTo>
                    <a:pt x="2169" y="67"/>
                  </a:lnTo>
                  <a:lnTo>
                    <a:pt x="2183" y="92"/>
                  </a:lnTo>
                  <a:lnTo>
                    <a:pt x="2192" y="120"/>
                  </a:lnTo>
                  <a:lnTo>
                    <a:pt x="2194" y="150"/>
                  </a:lnTo>
                  <a:lnTo>
                    <a:pt x="2192" y="177"/>
                  </a:lnTo>
                  <a:lnTo>
                    <a:pt x="2185" y="203"/>
                  </a:lnTo>
                  <a:lnTo>
                    <a:pt x="2175" y="226"/>
                  </a:lnTo>
                  <a:lnTo>
                    <a:pt x="2159" y="247"/>
                  </a:lnTo>
                  <a:lnTo>
                    <a:pt x="2141" y="266"/>
                  </a:lnTo>
                  <a:lnTo>
                    <a:pt x="2119" y="280"/>
                  </a:lnTo>
                  <a:lnTo>
                    <a:pt x="2119" y="966"/>
                  </a:lnTo>
                  <a:lnTo>
                    <a:pt x="1968" y="933"/>
                  </a:lnTo>
                  <a:lnTo>
                    <a:pt x="1968" y="301"/>
                  </a:lnTo>
                  <a:lnTo>
                    <a:pt x="227" y="301"/>
                  </a:lnTo>
                  <a:lnTo>
                    <a:pt x="227" y="1955"/>
                  </a:lnTo>
                  <a:lnTo>
                    <a:pt x="1968" y="1955"/>
                  </a:lnTo>
                  <a:lnTo>
                    <a:pt x="1968" y="1548"/>
                  </a:lnTo>
                  <a:lnTo>
                    <a:pt x="2119" y="1580"/>
                  </a:lnTo>
                  <a:lnTo>
                    <a:pt x="2119" y="2030"/>
                  </a:lnTo>
                  <a:lnTo>
                    <a:pt x="2117" y="2050"/>
                  </a:lnTo>
                  <a:lnTo>
                    <a:pt x="2110" y="2068"/>
                  </a:lnTo>
                  <a:lnTo>
                    <a:pt x="2097" y="2084"/>
                  </a:lnTo>
                  <a:lnTo>
                    <a:pt x="2082" y="2095"/>
                  </a:lnTo>
                  <a:lnTo>
                    <a:pt x="2064" y="2102"/>
                  </a:lnTo>
                  <a:lnTo>
                    <a:pt x="2044" y="2105"/>
                  </a:lnTo>
                  <a:lnTo>
                    <a:pt x="1578" y="2105"/>
                  </a:lnTo>
                  <a:lnTo>
                    <a:pt x="1850" y="3118"/>
                  </a:lnTo>
                  <a:lnTo>
                    <a:pt x="1854" y="3145"/>
                  </a:lnTo>
                  <a:lnTo>
                    <a:pt x="1854" y="3172"/>
                  </a:lnTo>
                  <a:lnTo>
                    <a:pt x="1849" y="3197"/>
                  </a:lnTo>
                  <a:lnTo>
                    <a:pt x="1841" y="3221"/>
                  </a:lnTo>
                  <a:lnTo>
                    <a:pt x="1827" y="3244"/>
                  </a:lnTo>
                  <a:lnTo>
                    <a:pt x="1810" y="3264"/>
                  </a:lnTo>
                  <a:lnTo>
                    <a:pt x="1790" y="3281"/>
                  </a:lnTo>
                  <a:lnTo>
                    <a:pt x="1768" y="3294"/>
                  </a:lnTo>
                  <a:lnTo>
                    <a:pt x="1742" y="3302"/>
                  </a:lnTo>
                  <a:lnTo>
                    <a:pt x="1722" y="3307"/>
                  </a:lnTo>
                  <a:lnTo>
                    <a:pt x="1703" y="3308"/>
                  </a:lnTo>
                  <a:lnTo>
                    <a:pt x="1675" y="3306"/>
                  </a:lnTo>
                  <a:lnTo>
                    <a:pt x="1648" y="3298"/>
                  </a:lnTo>
                  <a:lnTo>
                    <a:pt x="1623" y="3286"/>
                  </a:lnTo>
                  <a:lnTo>
                    <a:pt x="1601" y="3269"/>
                  </a:lnTo>
                  <a:lnTo>
                    <a:pt x="1582" y="3248"/>
                  </a:lnTo>
                  <a:lnTo>
                    <a:pt x="1567" y="3223"/>
                  </a:lnTo>
                  <a:lnTo>
                    <a:pt x="1557" y="3196"/>
                  </a:lnTo>
                  <a:lnTo>
                    <a:pt x="1264" y="2105"/>
                  </a:lnTo>
                  <a:lnTo>
                    <a:pt x="932" y="2105"/>
                  </a:lnTo>
                  <a:lnTo>
                    <a:pt x="639" y="3196"/>
                  </a:lnTo>
                  <a:lnTo>
                    <a:pt x="628" y="3223"/>
                  </a:lnTo>
                  <a:lnTo>
                    <a:pt x="613" y="3248"/>
                  </a:lnTo>
                  <a:lnTo>
                    <a:pt x="595" y="3269"/>
                  </a:lnTo>
                  <a:lnTo>
                    <a:pt x="573" y="3286"/>
                  </a:lnTo>
                  <a:lnTo>
                    <a:pt x="548" y="3298"/>
                  </a:lnTo>
                  <a:lnTo>
                    <a:pt x="520" y="3306"/>
                  </a:lnTo>
                  <a:lnTo>
                    <a:pt x="492" y="3308"/>
                  </a:lnTo>
                  <a:lnTo>
                    <a:pt x="473" y="3307"/>
                  </a:lnTo>
                  <a:lnTo>
                    <a:pt x="453" y="3302"/>
                  </a:lnTo>
                  <a:lnTo>
                    <a:pt x="427" y="3294"/>
                  </a:lnTo>
                  <a:lnTo>
                    <a:pt x="404" y="3281"/>
                  </a:lnTo>
                  <a:lnTo>
                    <a:pt x="384" y="3264"/>
                  </a:lnTo>
                  <a:lnTo>
                    <a:pt x="368" y="3244"/>
                  </a:lnTo>
                  <a:lnTo>
                    <a:pt x="355" y="3221"/>
                  </a:lnTo>
                  <a:lnTo>
                    <a:pt x="346" y="3197"/>
                  </a:lnTo>
                  <a:lnTo>
                    <a:pt x="341" y="3172"/>
                  </a:lnTo>
                  <a:lnTo>
                    <a:pt x="341" y="3145"/>
                  </a:lnTo>
                  <a:lnTo>
                    <a:pt x="345" y="3118"/>
                  </a:lnTo>
                  <a:lnTo>
                    <a:pt x="618" y="2105"/>
                  </a:lnTo>
                  <a:lnTo>
                    <a:pt x="152" y="2105"/>
                  </a:lnTo>
                  <a:lnTo>
                    <a:pt x="132" y="2102"/>
                  </a:lnTo>
                  <a:lnTo>
                    <a:pt x="113" y="2095"/>
                  </a:lnTo>
                  <a:lnTo>
                    <a:pt x="98" y="2084"/>
                  </a:lnTo>
                  <a:lnTo>
                    <a:pt x="87" y="2068"/>
                  </a:lnTo>
                  <a:lnTo>
                    <a:pt x="78" y="2050"/>
                  </a:lnTo>
                  <a:lnTo>
                    <a:pt x="76" y="2030"/>
                  </a:lnTo>
                  <a:lnTo>
                    <a:pt x="76" y="280"/>
                  </a:lnTo>
                  <a:lnTo>
                    <a:pt x="54" y="266"/>
                  </a:lnTo>
                  <a:lnTo>
                    <a:pt x="37" y="247"/>
                  </a:lnTo>
                  <a:lnTo>
                    <a:pt x="21" y="226"/>
                  </a:lnTo>
                  <a:lnTo>
                    <a:pt x="9" y="203"/>
                  </a:lnTo>
                  <a:lnTo>
                    <a:pt x="3" y="177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2" y="0"/>
                  </a:lnTo>
                  <a:lnTo>
                    <a:pt x="16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BA9F3434-4B67-48F5-91D9-8271E2E86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913" y="2730500"/>
              <a:ext cx="77788" cy="76200"/>
            </a:xfrm>
            <a:custGeom>
              <a:avLst/>
              <a:gdLst>
                <a:gd name="T0" fmla="*/ 269 w 537"/>
                <a:gd name="T1" fmla="*/ 0 h 534"/>
                <a:gd name="T2" fmla="*/ 308 w 537"/>
                <a:gd name="T3" fmla="*/ 3 h 534"/>
                <a:gd name="T4" fmla="*/ 347 w 537"/>
                <a:gd name="T5" fmla="*/ 11 h 534"/>
                <a:gd name="T6" fmla="*/ 382 w 537"/>
                <a:gd name="T7" fmla="*/ 25 h 534"/>
                <a:gd name="T8" fmla="*/ 415 w 537"/>
                <a:gd name="T9" fmla="*/ 43 h 534"/>
                <a:gd name="T10" fmla="*/ 445 w 537"/>
                <a:gd name="T11" fmla="*/ 65 h 534"/>
                <a:gd name="T12" fmla="*/ 471 w 537"/>
                <a:gd name="T13" fmla="*/ 92 h 534"/>
                <a:gd name="T14" fmla="*/ 494 w 537"/>
                <a:gd name="T15" fmla="*/ 121 h 534"/>
                <a:gd name="T16" fmla="*/ 512 w 537"/>
                <a:gd name="T17" fmla="*/ 155 h 534"/>
                <a:gd name="T18" fmla="*/ 526 w 537"/>
                <a:gd name="T19" fmla="*/ 190 h 534"/>
                <a:gd name="T20" fmla="*/ 535 w 537"/>
                <a:gd name="T21" fmla="*/ 228 h 534"/>
                <a:gd name="T22" fmla="*/ 537 w 537"/>
                <a:gd name="T23" fmla="*/ 267 h 534"/>
                <a:gd name="T24" fmla="*/ 535 w 537"/>
                <a:gd name="T25" fmla="*/ 307 h 534"/>
                <a:gd name="T26" fmla="*/ 526 w 537"/>
                <a:gd name="T27" fmla="*/ 344 h 534"/>
                <a:gd name="T28" fmla="*/ 512 w 537"/>
                <a:gd name="T29" fmla="*/ 379 h 534"/>
                <a:gd name="T30" fmla="*/ 494 w 537"/>
                <a:gd name="T31" fmla="*/ 413 h 534"/>
                <a:gd name="T32" fmla="*/ 471 w 537"/>
                <a:gd name="T33" fmla="*/ 442 h 534"/>
                <a:gd name="T34" fmla="*/ 445 w 537"/>
                <a:gd name="T35" fmla="*/ 469 h 534"/>
                <a:gd name="T36" fmla="*/ 415 w 537"/>
                <a:gd name="T37" fmla="*/ 491 h 534"/>
                <a:gd name="T38" fmla="*/ 382 w 537"/>
                <a:gd name="T39" fmla="*/ 509 h 534"/>
                <a:gd name="T40" fmla="*/ 347 w 537"/>
                <a:gd name="T41" fmla="*/ 523 h 534"/>
                <a:gd name="T42" fmla="*/ 308 w 537"/>
                <a:gd name="T43" fmla="*/ 531 h 534"/>
                <a:gd name="T44" fmla="*/ 269 w 537"/>
                <a:gd name="T45" fmla="*/ 534 h 534"/>
                <a:gd name="T46" fmla="*/ 229 w 537"/>
                <a:gd name="T47" fmla="*/ 531 h 534"/>
                <a:gd name="T48" fmla="*/ 191 w 537"/>
                <a:gd name="T49" fmla="*/ 523 h 534"/>
                <a:gd name="T50" fmla="*/ 155 w 537"/>
                <a:gd name="T51" fmla="*/ 509 h 534"/>
                <a:gd name="T52" fmla="*/ 123 w 537"/>
                <a:gd name="T53" fmla="*/ 491 h 534"/>
                <a:gd name="T54" fmla="*/ 92 w 537"/>
                <a:gd name="T55" fmla="*/ 469 h 534"/>
                <a:gd name="T56" fmla="*/ 66 w 537"/>
                <a:gd name="T57" fmla="*/ 442 h 534"/>
                <a:gd name="T58" fmla="*/ 43 w 537"/>
                <a:gd name="T59" fmla="*/ 413 h 534"/>
                <a:gd name="T60" fmla="*/ 25 w 537"/>
                <a:gd name="T61" fmla="*/ 379 h 534"/>
                <a:gd name="T62" fmla="*/ 12 w 537"/>
                <a:gd name="T63" fmla="*/ 344 h 534"/>
                <a:gd name="T64" fmla="*/ 3 w 537"/>
                <a:gd name="T65" fmla="*/ 307 h 534"/>
                <a:gd name="T66" fmla="*/ 0 w 537"/>
                <a:gd name="T67" fmla="*/ 267 h 534"/>
                <a:gd name="T68" fmla="*/ 3 w 537"/>
                <a:gd name="T69" fmla="*/ 228 h 534"/>
                <a:gd name="T70" fmla="*/ 12 w 537"/>
                <a:gd name="T71" fmla="*/ 190 h 534"/>
                <a:gd name="T72" fmla="*/ 25 w 537"/>
                <a:gd name="T73" fmla="*/ 155 h 534"/>
                <a:gd name="T74" fmla="*/ 43 w 537"/>
                <a:gd name="T75" fmla="*/ 121 h 534"/>
                <a:gd name="T76" fmla="*/ 66 w 537"/>
                <a:gd name="T77" fmla="*/ 91 h 534"/>
                <a:gd name="T78" fmla="*/ 92 w 537"/>
                <a:gd name="T79" fmla="*/ 65 h 534"/>
                <a:gd name="T80" fmla="*/ 123 w 537"/>
                <a:gd name="T81" fmla="*/ 43 h 534"/>
                <a:gd name="T82" fmla="*/ 155 w 537"/>
                <a:gd name="T83" fmla="*/ 25 h 534"/>
                <a:gd name="T84" fmla="*/ 191 w 537"/>
                <a:gd name="T85" fmla="*/ 11 h 534"/>
                <a:gd name="T86" fmla="*/ 229 w 537"/>
                <a:gd name="T87" fmla="*/ 3 h 534"/>
                <a:gd name="T88" fmla="*/ 269 w 537"/>
                <a:gd name="T8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7" h="534">
                  <a:moveTo>
                    <a:pt x="269" y="0"/>
                  </a:moveTo>
                  <a:lnTo>
                    <a:pt x="308" y="3"/>
                  </a:lnTo>
                  <a:lnTo>
                    <a:pt x="347" y="11"/>
                  </a:lnTo>
                  <a:lnTo>
                    <a:pt x="382" y="25"/>
                  </a:lnTo>
                  <a:lnTo>
                    <a:pt x="415" y="43"/>
                  </a:lnTo>
                  <a:lnTo>
                    <a:pt x="445" y="65"/>
                  </a:lnTo>
                  <a:lnTo>
                    <a:pt x="471" y="92"/>
                  </a:lnTo>
                  <a:lnTo>
                    <a:pt x="494" y="121"/>
                  </a:lnTo>
                  <a:lnTo>
                    <a:pt x="512" y="155"/>
                  </a:lnTo>
                  <a:lnTo>
                    <a:pt x="526" y="190"/>
                  </a:lnTo>
                  <a:lnTo>
                    <a:pt x="535" y="228"/>
                  </a:lnTo>
                  <a:lnTo>
                    <a:pt x="537" y="267"/>
                  </a:lnTo>
                  <a:lnTo>
                    <a:pt x="535" y="307"/>
                  </a:lnTo>
                  <a:lnTo>
                    <a:pt x="526" y="344"/>
                  </a:lnTo>
                  <a:lnTo>
                    <a:pt x="512" y="379"/>
                  </a:lnTo>
                  <a:lnTo>
                    <a:pt x="494" y="413"/>
                  </a:lnTo>
                  <a:lnTo>
                    <a:pt x="471" y="442"/>
                  </a:lnTo>
                  <a:lnTo>
                    <a:pt x="445" y="469"/>
                  </a:lnTo>
                  <a:lnTo>
                    <a:pt x="415" y="491"/>
                  </a:lnTo>
                  <a:lnTo>
                    <a:pt x="382" y="509"/>
                  </a:lnTo>
                  <a:lnTo>
                    <a:pt x="347" y="523"/>
                  </a:lnTo>
                  <a:lnTo>
                    <a:pt x="308" y="531"/>
                  </a:lnTo>
                  <a:lnTo>
                    <a:pt x="269" y="534"/>
                  </a:lnTo>
                  <a:lnTo>
                    <a:pt x="229" y="531"/>
                  </a:lnTo>
                  <a:lnTo>
                    <a:pt x="191" y="523"/>
                  </a:lnTo>
                  <a:lnTo>
                    <a:pt x="155" y="509"/>
                  </a:lnTo>
                  <a:lnTo>
                    <a:pt x="123" y="491"/>
                  </a:lnTo>
                  <a:lnTo>
                    <a:pt x="92" y="469"/>
                  </a:lnTo>
                  <a:lnTo>
                    <a:pt x="66" y="442"/>
                  </a:lnTo>
                  <a:lnTo>
                    <a:pt x="43" y="413"/>
                  </a:lnTo>
                  <a:lnTo>
                    <a:pt x="25" y="379"/>
                  </a:lnTo>
                  <a:lnTo>
                    <a:pt x="12" y="344"/>
                  </a:lnTo>
                  <a:lnTo>
                    <a:pt x="3" y="307"/>
                  </a:lnTo>
                  <a:lnTo>
                    <a:pt x="0" y="267"/>
                  </a:lnTo>
                  <a:lnTo>
                    <a:pt x="3" y="228"/>
                  </a:lnTo>
                  <a:lnTo>
                    <a:pt x="12" y="190"/>
                  </a:lnTo>
                  <a:lnTo>
                    <a:pt x="25" y="155"/>
                  </a:lnTo>
                  <a:lnTo>
                    <a:pt x="43" y="121"/>
                  </a:lnTo>
                  <a:lnTo>
                    <a:pt x="66" y="91"/>
                  </a:lnTo>
                  <a:lnTo>
                    <a:pt x="92" y="65"/>
                  </a:lnTo>
                  <a:lnTo>
                    <a:pt x="123" y="43"/>
                  </a:lnTo>
                  <a:lnTo>
                    <a:pt x="155" y="25"/>
                  </a:lnTo>
                  <a:lnTo>
                    <a:pt x="191" y="11"/>
                  </a:lnTo>
                  <a:lnTo>
                    <a:pt x="229" y="3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BF16B5AD-9B98-4AEF-BA6C-AD9A8651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2790825"/>
              <a:ext cx="295275" cy="336550"/>
            </a:xfrm>
            <a:custGeom>
              <a:avLst/>
              <a:gdLst>
                <a:gd name="T0" fmla="*/ 183 w 2044"/>
                <a:gd name="T1" fmla="*/ 3 h 2330"/>
                <a:gd name="T2" fmla="*/ 1182 w 2044"/>
                <a:gd name="T3" fmla="*/ 187 h 2330"/>
                <a:gd name="T4" fmla="*/ 1229 w 2044"/>
                <a:gd name="T5" fmla="*/ 196 h 2330"/>
                <a:gd name="T6" fmla="*/ 1270 w 2044"/>
                <a:gd name="T7" fmla="*/ 217 h 2330"/>
                <a:gd name="T8" fmla="*/ 1216 w 2044"/>
                <a:gd name="T9" fmla="*/ 747 h 2330"/>
                <a:gd name="T10" fmla="*/ 1433 w 2044"/>
                <a:gd name="T11" fmla="*/ 747 h 2330"/>
                <a:gd name="T12" fmla="*/ 1380 w 2044"/>
                <a:gd name="T13" fmla="*/ 217 h 2330"/>
                <a:gd name="T14" fmla="*/ 1420 w 2044"/>
                <a:gd name="T15" fmla="*/ 196 h 2330"/>
                <a:gd name="T16" fmla="*/ 1468 w 2044"/>
                <a:gd name="T17" fmla="*/ 187 h 2330"/>
                <a:gd name="T18" fmla="*/ 1641 w 2044"/>
                <a:gd name="T19" fmla="*/ 189 h 2330"/>
                <a:gd name="T20" fmla="*/ 1689 w 2044"/>
                <a:gd name="T21" fmla="*/ 207 h 2330"/>
                <a:gd name="T22" fmla="*/ 1729 w 2044"/>
                <a:gd name="T23" fmla="*/ 239 h 2330"/>
                <a:gd name="T24" fmla="*/ 1756 w 2044"/>
                <a:gd name="T25" fmla="*/ 283 h 2330"/>
                <a:gd name="T26" fmla="*/ 2041 w 2044"/>
                <a:gd name="T27" fmla="*/ 1024 h 2330"/>
                <a:gd name="T28" fmla="*/ 2042 w 2044"/>
                <a:gd name="T29" fmla="*/ 1076 h 2330"/>
                <a:gd name="T30" fmla="*/ 2026 w 2044"/>
                <a:gd name="T31" fmla="*/ 1124 h 2330"/>
                <a:gd name="T32" fmla="*/ 1993 w 2044"/>
                <a:gd name="T33" fmla="*/ 1165 h 2330"/>
                <a:gd name="T34" fmla="*/ 1948 w 2044"/>
                <a:gd name="T35" fmla="*/ 1193 h 2330"/>
                <a:gd name="T36" fmla="*/ 1895 w 2044"/>
                <a:gd name="T37" fmla="*/ 1202 h 2330"/>
                <a:gd name="T38" fmla="*/ 1844 w 2044"/>
                <a:gd name="T39" fmla="*/ 1195 h 2330"/>
                <a:gd name="T40" fmla="*/ 1798 w 2044"/>
                <a:gd name="T41" fmla="*/ 1170 h 2330"/>
                <a:gd name="T42" fmla="*/ 1764 w 2044"/>
                <a:gd name="T43" fmla="*/ 1132 h 2330"/>
                <a:gd name="T44" fmla="*/ 1619 w 2044"/>
                <a:gd name="T45" fmla="*/ 764 h 2330"/>
                <a:gd name="T46" fmla="*/ 1677 w 2044"/>
                <a:gd name="T47" fmla="*/ 2170 h 2330"/>
                <a:gd name="T48" fmla="*/ 1669 w 2044"/>
                <a:gd name="T49" fmla="*/ 2230 h 2330"/>
                <a:gd name="T50" fmla="*/ 1639 w 2044"/>
                <a:gd name="T51" fmla="*/ 2280 h 2330"/>
                <a:gd name="T52" fmla="*/ 1593 w 2044"/>
                <a:gd name="T53" fmla="*/ 2314 h 2330"/>
                <a:gd name="T54" fmla="*/ 1535 w 2044"/>
                <a:gd name="T55" fmla="*/ 2330 h 2330"/>
                <a:gd name="T56" fmla="*/ 1497 w 2044"/>
                <a:gd name="T57" fmla="*/ 2326 h 2330"/>
                <a:gd name="T58" fmla="*/ 1444 w 2044"/>
                <a:gd name="T59" fmla="*/ 2306 h 2330"/>
                <a:gd name="T60" fmla="*/ 1404 w 2044"/>
                <a:gd name="T61" fmla="*/ 2268 h 2330"/>
                <a:gd name="T62" fmla="*/ 1380 w 2044"/>
                <a:gd name="T63" fmla="*/ 2217 h 2330"/>
                <a:gd name="T64" fmla="*/ 1325 w 2044"/>
                <a:gd name="T65" fmla="*/ 1342 h 2330"/>
                <a:gd name="T66" fmla="*/ 1271 w 2044"/>
                <a:gd name="T67" fmla="*/ 2217 h 2330"/>
                <a:gd name="T68" fmla="*/ 1247 w 2044"/>
                <a:gd name="T69" fmla="*/ 2268 h 2330"/>
                <a:gd name="T70" fmla="*/ 1206 w 2044"/>
                <a:gd name="T71" fmla="*/ 2306 h 2330"/>
                <a:gd name="T72" fmla="*/ 1153 w 2044"/>
                <a:gd name="T73" fmla="*/ 2326 h 2330"/>
                <a:gd name="T74" fmla="*/ 1115 w 2044"/>
                <a:gd name="T75" fmla="*/ 2330 h 2330"/>
                <a:gd name="T76" fmla="*/ 1057 w 2044"/>
                <a:gd name="T77" fmla="*/ 2314 h 2330"/>
                <a:gd name="T78" fmla="*/ 1011 w 2044"/>
                <a:gd name="T79" fmla="*/ 2280 h 2330"/>
                <a:gd name="T80" fmla="*/ 982 w 2044"/>
                <a:gd name="T81" fmla="*/ 2230 h 2330"/>
                <a:gd name="T82" fmla="*/ 973 w 2044"/>
                <a:gd name="T83" fmla="*/ 2170 h 2330"/>
                <a:gd name="T84" fmla="*/ 1031 w 2044"/>
                <a:gd name="T85" fmla="*/ 488 h 2330"/>
                <a:gd name="T86" fmla="*/ 120 w 2044"/>
                <a:gd name="T87" fmla="*/ 297 h 2330"/>
                <a:gd name="T88" fmla="*/ 70 w 2044"/>
                <a:gd name="T89" fmla="*/ 277 h 2330"/>
                <a:gd name="T90" fmla="*/ 32 w 2044"/>
                <a:gd name="T91" fmla="*/ 242 h 2330"/>
                <a:gd name="T92" fmla="*/ 7 w 2044"/>
                <a:gd name="T93" fmla="*/ 198 h 2330"/>
                <a:gd name="T94" fmla="*/ 0 w 2044"/>
                <a:gd name="T95" fmla="*/ 146 h 2330"/>
                <a:gd name="T96" fmla="*/ 11 w 2044"/>
                <a:gd name="T97" fmla="*/ 93 h 2330"/>
                <a:gd name="T98" fmla="*/ 39 w 2044"/>
                <a:gd name="T99" fmla="*/ 49 h 2330"/>
                <a:gd name="T100" fmla="*/ 80 w 2044"/>
                <a:gd name="T101" fmla="*/ 18 h 2330"/>
                <a:gd name="T102" fmla="*/ 129 w 2044"/>
                <a:gd name="T103" fmla="*/ 1 h 2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4" h="2330">
                  <a:moveTo>
                    <a:pt x="156" y="0"/>
                  </a:moveTo>
                  <a:lnTo>
                    <a:pt x="183" y="3"/>
                  </a:lnTo>
                  <a:lnTo>
                    <a:pt x="1051" y="187"/>
                  </a:lnTo>
                  <a:lnTo>
                    <a:pt x="1182" y="187"/>
                  </a:lnTo>
                  <a:lnTo>
                    <a:pt x="1207" y="189"/>
                  </a:lnTo>
                  <a:lnTo>
                    <a:pt x="1229" y="196"/>
                  </a:lnTo>
                  <a:lnTo>
                    <a:pt x="1251" y="205"/>
                  </a:lnTo>
                  <a:lnTo>
                    <a:pt x="1270" y="217"/>
                  </a:lnTo>
                  <a:lnTo>
                    <a:pt x="1287" y="233"/>
                  </a:lnTo>
                  <a:lnTo>
                    <a:pt x="1216" y="747"/>
                  </a:lnTo>
                  <a:lnTo>
                    <a:pt x="1325" y="837"/>
                  </a:lnTo>
                  <a:lnTo>
                    <a:pt x="1433" y="747"/>
                  </a:lnTo>
                  <a:lnTo>
                    <a:pt x="1362" y="233"/>
                  </a:lnTo>
                  <a:lnTo>
                    <a:pt x="1380" y="217"/>
                  </a:lnTo>
                  <a:lnTo>
                    <a:pt x="1399" y="205"/>
                  </a:lnTo>
                  <a:lnTo>
                    <a:pt x="1420" y="196"/>
                  </a:lnTo>
                  <a:lnTo>
                    <a:pt x="1443" y="189"/>
                  </a:lnTo>
                  <a:lnTo>
                    <a:pt x="1468" y="187"/>
                  </a:lnTo>
                  <a:lnTo>
                    <a:pt x="1615" y="187"/>
                  </a:lnTo>
                  <a:lnTo>
                    <a:pt x="1641" y="189"/>
                  </a:lnTo>
                  <a:lnTo>
                    <a:pt x="1666" y="197"/>
                  </a:lnTo>
                  <a:lnTo>
                    <a:pt x="1689" y="207"/>
                  </a:lnTo>
                  <a:lnTo>
                    <a:pt x="1710" y="222"/>
                  </a:lnTo>
                  <a:lnTo>
                    <a:pt x="1729" y="239"/>
                  </a:lnTo>
                  <a:lnTo>
                    <a:pt x="1745" y="260"/>
                  </a:lnTo>
                  <a:lnTo>
                    <a:pt x="1756" y="283"/>
                  </a:lnTo>
                  <a:lnTo>
                    <a:pt x="2034" y="998"/>
                  </a:lnTo>
                  <a:lnTo>
                    <a:pt x="2041" y="1024"/>
                  </a:lnTo>
                  <a:lnTo>
                    <a:pt x="2044" y="1050"/>
                  </a:lnTo>
                  <a:lnTo>
                    <a:pt x="2042" y="1076"/>
                  </a:lnTo>
                  <a:lnTo>
                    <a:pt x="2036" y="1101"/>
                  </a:lnTo>
                  <a:lnTo>
                    <a:pt x="2026" y="1124"/>
                  </a:lnTo>
                  <a:lnTo>
                    <a:pt x="2011" y="1146"/>
                  </a:lnTo>
                  <a:lnTo>
                    <a:pt x="1993" y="1165"/>
                  </a:lnTo>
                  <a:lnTo>
                    <a:pt x="1972" y="1180"/>
                  </a:lnTo>
                  <a:lnTo>
                    <a:pt x="1948" y="1193"/>
                  </a:lnTo>
                  <a:lnTo>
                    <a:pt x="1922" y="1200"/>
                  </a:lnTo>
                  <a:lnTo>
                    <a:pt x="1895" y="1202"/>
                  </a:lnTo>
                  <a:lnTo>
                    <a:pt x="1870" y="1201"/>
                  </a:lnTo>
                  <a:lnTo>
                    <a:pt x="1844" y="1195"/>
                  </a:lnTo>
                  <a:lnTo>
                    <a:pt x="1820" y="1185"/>
                  </a:lnTo>
                  <a:lnTo>
                    <a:pt x="1798" y="1170"/>
                  </a:lnTo>
                  <a:lnTo>
                    <a:pt x="1780" y="1152"/>
                  </a:lnTo>
                  <a:lnTo>
                    <a:pt x="1764" y="1132"/>
                  </a:lnTo>
                  <a:lnTo>
                    <a:pt x="1752" y="1107"/>
                  </a:lnTo>
                  <a:lnTo>
                    <a:pt x="1619" y="764"/>
                  </a:lnTo>
                  <a:lnTo>
                    <a:pt x="1619" y="1184"/>
                  </a:lnTo>
                  <a:lnTo>
                    <a:pt x="1677" y="2170"/>
                  </a:lnTo>
                  <a:lnTo>
                    <a:pt x="1676" y="2201"/>
                  </a:lnTo>
                  <a:lnTo>
                    <a:pt x="1669" y="2230"/>
                  </a:lnTo>
                  <a:lnTo>
                    <a:pt x="1656" y="2256"/>
                  </a:lnTo>
                  <a:lnTo>
                    <a:pt x="1639" y="2280"/>
                  </a:lnTo>
                  <a:lnTo>
                    <a:pt x="1617" y="2299"/>
                  </a:lnTo>
                  <a:lnTo>
                    <a:pt x="1593" y="2314"/>
                  </a:lnTo>
                  <a:lnTo>
                    <a:pt x="1565" y="2324"/>
                  </a:lnTo>
                  <a:lnTo>
                    <a:pt x="1535" y="2330"/>
                  </a:lnTo>
                  <a:lnTo>
                    <a:pt x="1526" y="2330"/>
                  </a:lnTo>
                  <a:lnTo>
                    <a:pt x="1497" y="2326"/>
                  </a:lnTo>
                  <a:lnTo>
                    <a:pt x="1470" y="2319"/>
                  </a:lnTo>
                  <a:lnTo>
                    <a:pt x="1444" y="2306"/>
                  </a:lnTo>
                  <a:lnTo>
                    <a:pt x="1423" y="2289"/>
                  </a:lnTo>
                  <a:lnTo>
                    <a:pt x="1404" y="2268"/>
                  </a:lnTo>
                  <a:lnTo>
                    <a:pt x="1389" y="2244"/>
                  </a:lnTo>
                  <a:lnTo>
                    <a:pt x="1380" y="2217"/>
                  </a:lnTo>
                  <a:lnTo>
                    <a:pt x="1374" y="2188"/>
                  </a:lnTo>
                  <a:lnTo>
                    <a:pt x="1325" y="1342"/>
                  </a:lnTo>
                  <a:lnTo>
                    <a:pt x="1276" y="2188"/>
                  </a:lnTo>
                  <a:lnTo>
                    <a:pt x="1271" y="2217"/>
                  </a:lnTo>
                  <a:lnTo>
                    <a:pt x="1261" y="2244"/>
                  </a:lnTo>
                  <a:lnTo>
                    <a:pt x="1247" y="2268"/>
                  </a:lnTo>
                  <a:lnTo>
                    <a:pt x="1228" y="2289"/>
                  </a:lnTo>
                  <a:lnTo>
                    <a:pt x="1206" y="2306"/>
                  </a:lnTo>
                  <a:lnTo>
                    <a:pt x="1181" y="2319"/>
                  </a:lnTo>
                  <a:lnTo>
                    <a:pt x="1153" y="2326"/>
                  </a:lnTo>
                  <a:lnTo>
                    <a:pt x="1124" y="2330"/>
                  </a:lnTo>
                  <a:lnTo>
                    <a:pt x="1115" y="2330"/>
                  </a:lnTo>
                  <a:lnTo>
                    <a:pt x="1085" y="2324"/>
                  </a:lnTo>
                  <a:lnTo>
                    <a:pt x="1057" y="2314"/>
                  </a:lnTo>
                  <a:lnTo>
                    <a:pt x="1032" y="2299"/>
                  </a:lnTo>
                  <a:lnTo>
                    <a:pt x="1011" y="2280"/>
                  </a:lnTo>
                  <a:lnTo>
                    <a:pt x="994" y="2256"/>
                  </a:lnTo>
                  <a:lnTo>
                    <a:pt x="982" y="2230"/>
                  </a:lnTo>
                  <a:lnTo>
                    <a:pt x="974" y="2201"/>
                  </a:lnTo>
                  <a:lnTo>
                    <a:pt x="973" y="2170"/>
                  </a:lnTo>
                  <a:lnTo>
                    <a:pt x="1031" y="1184"/>
                  </a:lnTo>
                  <a:lnTo>
                    <a:pt x="1031" y="488"/>
                  </a:lnTo>
                  <a:lnTo>
                    <a:pt x="1003" y="485"/>
                  </a:lnTo>
                  <a:lnTo>
                    <a:pt x="120" y="297"/>
                  </a:lnTo>
                  <a:lnTo>
                    <a:pt x="94" y="289"/>
                  </a:lnTo>
                  <a:lnTo>
                    <a:pt x="70" y="277"/>
                  </a:lnTo>
                  <a:lnTo>
                    <a:pt x="49" y="261"/>
                  </a:lnTo>
                  <a:lnTo>
                    <a:pt x="32" y="242"/>
                  </a:lnTo>
                  <a:lnTo>
                    <a:pt x="17" y="222"/>
                  </a:lnTo>
                  <a:lnTo>
                    <a:pt x="7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3" y="119"/>
                  </a:lnTo>
                  <a:lnTo>
                    <a:pt x="11" y="93"/>
                  </a:lnTo>
                  <a:lnTo>
                    <a:pt x="24" y="70"/>
                  </a:lnTo>
                  <a:lnTo>
                    <a:pt x="39" y="49"/>
                  </a:lnTo>
                  <a:lnTo>
                    <a:pt x="58" y="31"/>
                  </a:lnTo>
                  <a:lnTo>
                    <a:pt x="80" y="18"/>
                  </a:lnTo>
                  <a:lnTo>
                    <a:pt x="104" y="7"/>
                  </a:lnTo>
                  <a:lnTo>
                    <a:pt x="129" y="1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B110C60F-5B23-4140-9228-26B270133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2794000"/>
              <a:ext cx="22225" cy="114300"/>
            </a:xfrm>
            <a:custGeom>
              <a:avLst/>
              <a:gdLst>
                <a:gd name="T0" fmla="*/ 76 w 151"/>
                <a:gd name="T1" fmla="*/ 0 h 789"/>
                <a:gd name="T2" fmla="*/ 96 w 151"/>
                <a:gd name="T3" fmla="*/ 2 h 789"/>
                <a:gd name="T4" fmla="*/ 113 w 151"/>
                <a:gd name="T5" fmla="*/ 10 h 789"/>
                <a:gd name="T6" fmla="*/ 129 w 151"/>
                <a:gd name="T7" fmla="*/ 22 h 789"/>
                <a:gd name="T8" fmla="*/ 141 w 151"/>
                <a:gd name="T9" fmla="*/ 37 h 789"/>
                <a:gd name="T10" fmla="*/ 149 w 151"/>
                <a:gd name="T11" fmla="*/ 55 h 789"/>
                <a:gd name="T12" fmla="*/ 151 w 151"/>
                <a:gd name="T13" fmla="*/ 75 h 789"/>
                <a:gd name="T14" fmla="*/ 151 w 151"/>
                <a:gd name="T15" fmla="*/ 714 h 789"/>
                <a:gd name="T16" fmla="*/ 149 w 151"/>
                <a:gd name="T17" fmla="*/ 734 h 789"/>
                <a:gd name="T18" fmla="*/ 141 w 151"/>
                <a:gd name="T19" fmla="*/ 752 h 789"/>
                <a:gd name="T20" fmla="*/ 129 w 151"/>
                <a:gd name="T21" fmla="*/ 766 h 789"/>
                <a:gd name="T22" fmla="*/ 113 w 151"/>
                <a:gd name="T23" fmla="*/ 779 h 789"/>
                <a:gd name="T24" fmla="*/ 96 w 151"/>
                <a:gd name="T25" fmla="*/ 786 h 789"/>
                <a:gd name="T26" fmla="*/ 76 w 151"/>
                <a:gd name="T27" fmla="*/ 789 h 789"/>
                <a:gd name="T28" fmla="*/ 56 w 151"/>
                <a:gd name="T29" fmla="*/ 786 h 789"/>
                <a:gd name="T30" fmla="*/ 37 w 151"/>
                <a:gd name="T31" fmla="*/ 779 h 789"/>
                <a:gd name="T32" fmla="*/ 22 w 151"/>
                <a:gd name="T33" fmla="*/ 766 h 789"/>
                <a:gd name="T34" fmla="*/ 10 w 151"/>
                <a:gd name="T35" fmla="*/ 752 h 789"/>
                <a:gd name="T36" fmla="*/ 2 w 151"/>
                <a:gd name="T37" fmla="*/ 734 h 789"/>
                <a:gd name="T38" fmla="*/ 0 w 151"/>
                <a:gd name="T39" fmla="*/ 714 h 789"/>
                <a:gd name="T40" fmla="*/ 0 w 151"/>
                <a:gd name="T41" fmla="*/ 75 h 789"/>
                <a:gd name="T42" fmla="*/ 2 w 151"/>
                <a:gd name="T43" fmla="*/ 55 h 789"/>
                <a:gd name="T44" fmla="*/ 10 w 151"/>
                <a:gd name="T45" fmla="*/ 37 h 789"/>
                <a:gd name="T46" fmla="*/ 22 w 151"/>
                <a:gd name="T47" fmla="*/ 22 h 789"/>
                <a:gd name="T48" fmla="*/ 37 w 151"/>
                <a:gd name="T49" fmla="*/ 10 h 789"/>
                <a:gd name="T50" fmla="*/ 56 w 151"/>
                <a:gd name="T51" fmla="*/ 2 h 789"/>
                <a:gd name="T52" fmla="*/ 76 w 151"/>
                <a:gd name="T5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1" h="789">
                  <a:moveTo>
                    <a:pt x="76" y="0"/>
                  </a:moveTo>
                  <a:lnTo>
                    <a:pt x="96" y="2"/>
                  </a:lnTo>
                  <a:lnTo>
                    <a:pt x="113" y="10"/>
                  </a:lnTo>
                  <a:lnTo>
                    <a:pt x="129" y="22"/>
                  </a:lnTo>
                  <a:lnTo>
                    <a:pt x="141" y="37"/>
                  </a:lnTo>
                  <a:lnTo>
                    <a:pt x="149" y="55"/>
                  </a:lnTo>
                  <a:lnTo>
                    <a:pt x="151" y="75"/>
                  </a:lnTo>
                  <a:lnTo>
                    <a:pt x="151" y="714"/>
                  </a:lnTo>
                  <a:lnTo>
                    <a:pt x="149" y="734"/>
                  </a:lnTo>
                  <a:lnTo>
                    <a:pt x="141" y="752"/>
                  </a:lnTo>
                  <a:lnTo>
                    <a:pt x="129" y="766"/>
                  </a:lnTo>
                  <a:lnTo>
                    <a:pt x="113" y="779"/>
                  </a:lnTo>
                  <a:lnTo>
                    <a:pt x="96" y="786"/>
                  </a:lnTo>
                  <a:lnTo>
                    <a:pt x="76" y="789"/>
                  </a:lnTo>
                  <a:lnTo>
                    <a:pt x="56" y="786"/>
                  </a:lnTo>
                  <a:lnTo>
                    <a:pt x="37" y="779"/>
                  </a:lnTo>
                  <a:lnTo>
                    <a:pt x="22" y="766"/>
                  </a:lnTo>
                  <a:lnTo>
                    <a:pt x="10" y="752"/>
                  </a:lnTo>
                  <a:lnTo>
                    <a:pt x="2" y="734"/>
                  </a:lnTo>
                  <a:lnTo>
                    <a:pt x="0" y="714"/>
                  </a:lnTo>
                  <a:lnTo>
                    <a:pt x="0" y="75"/>
                  </a:lnTo>
                  <a:lnTo>
                    <a:pt x="2" y="55"/>
                  </a:lnTo>
                  <a:lnTo>
                    <a:pt x="10" y="37"/>
                  </a:lnTo>
                  <a:lnTo>
                    <a:pt x="22" y="22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E7B83179-2C96-4A45-BEA7-4B08833E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200" y="2717800"/>
              <a:ext cx="22225" cy="190500"/>
            </a:xfrm>
            <a:custGeom>
              <a:avLst/>
              <a:gdLst>
                <a:gd name="T0" fmla="*/ 75 w 150"/>
                <a:gd name="T1" fmla="*/ 0 h 1316"/>
                <a:gd name="T2" fmla="*/ 95 w 150"/>
                <a:gd name="T3" fmla="*/ 3 h 1316"/>
                <a:gd name="T4" fmla="*/ 114 w 150"/>
                <a:gd name="T5" fmla="*/ 11 h 1316"/>
                <a:gd name="T6" fmla="*/ 128 w 150"/>
                <a:gd name="T7" fmla="*/ 22 h 1316"/>
                <a:gd name="T8" fmla="*/ 140 w 150"/>
                <a:gd name="T9" fmla="*/ 37 h 1316"/>
                <a:gd name="T10" fmla="*/ 148 w 150"/>
                <a:gd name="T11" fmla="*/ 56 h 1316"/>
                <a:gd name="T12" fmla="*/ 150 w 150"/>
                <a:gd name="T13" fmla="*/ 75 h 1316"/>
                <a:gd name="T14" fmla="*/ 150 w 150"/>
                <a:gd name="T15" fmla="*/ 1240 h 1316"/>
                <a:gd name="T16" fmla="*/ 148 w 150"/>
                <a:gd name="T17" fmla="*/ 1260 h 1316"/>
                <a:gd name="T18" fmla="*/ 140 w 150"/>
                <a:gd name="T19" fmla="*/ 1279 h 1316"/>
                <a:gd name="T20" fmla="*/ 128 w 150"/>
                <a:gd name="T21" fmla="*/ 1293 h 1316"/>
                <a:gd name="T22" fmla="*/ 114 w 150"/>
                <a:gd name="T23" fmla="*/ 1306 h 1316"/>
                <a:gd name="T24" fmla="*/ 95 w 150"/>
                <a:gd name="T25" fmla="*/ 1313 h 1316"/>
                <a:gd name="T26" fmla="*/ 75 w 150"/>
                <a:gd name="T27" fmla="*/ 1316 h 1316"/>
                <a:gd name="T28" fmla="*/ 55 w 150"/>
                <a:gd name="T29" fmla="*/ 1313 h 1316"/>
                <a:gd name="T30" fmla="*/ 37 w 150"/>
                <a:gd name="T31" fmla="*/ 1306 h 1316"/>
                <a:gd name="T32" fmla="*/ 22 w 150"/>
                <a:gd name="T33" fmla="*/ 1293 h 1316"/>
                <a:gd name="T34" fmla="*/ 10 w 150"/>
                <a:gd name="T35" fmla="*/ 1279 h 1316"/>
                <a:gd name="T36" fmla="*/ 2 w 150"/>
                <a:gd name="T37" fmla="*/ 1260 h 1316"/>
                <a:gd name="T38" fmla="*/ 0 w 150"/>
                <a:gd name="T39" fmla="*/ 1240 h 1316"/>
                <a:gd name="T40" fmla="*/ 0 w 150"/>
                <a:gd name="T41" fmla="*/ 75 h 1316"/>
                <a:gd name="T42" fmla="*/ 2 w 150"/>
                <a:gd name="T43" fmla="*/ 56 h 1316"/>
                <a:gd name="T44" fmla="*/ 10 w 150"/>
                <a:gd name="T45" fmla="*/ 37 h 1316"/>
                <a:gd name="T46" fmla="*/ 22 w 150"/>
                <a:gd name="T47" fmla="*/ 22 h 1316"/>
                <a:gd name="T48" fmla="*/ 37 w 150"/>
                <a:gd name="T49" fmla="*/ 11 h 1316"/>
                <a:gd name="T50" fmla="*/ 55 w 150"/>
                <a:gd name="T51" fmla="*/ 3 h 1316"/>
                <a:gd name="T52" fmla="*/ 75 w 150"/>
                <a:gd name="T53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1316">
                  <a:moveTo>
                    <a:pt x="75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28" y="22"/>
                  </a:lnTo>
                  <a:lnTo>
                    <a:pt x="140" y="37"/>
                  </a:lnTo>
                  <a:lnTo>
                    <a:pt x="148" y="56"/>
                  </a:lnTo>
                  <a:lnTo>
                    <a:pt x="150" y="75"/>
                  </a:lnTo>
                  <a:lnTo>
                    <a:pt x="150" y="1240"/>
                  </a:lnTo>
                  <a:lnTo>
                    <a:pt x="148" y="1260"/>
                  </a:lnTo>
                  <a:lnTo>
                    <a:pt x="140" y="1279"/>
                  </a:lnTo>
                  <a:lnTo>
                    <a:pt x="128" y="1293"/>
                  </a:lnTo>
                  <a:lnTo>
                    <a:pt x="114" y="1306"/>
                  </a:lnTo>
                  <a:lnTo>
                    <a:pt x="95" y="1313"/>
                  </a:lnTo>
                  <a:lnTo>
                    <a:pt x="75" y="1316"/>
                  </a:lnTo>
                  <a:lnTo>
                    <a:pt x="55" y="1313"/>
                  </a:lnTo>
                  <a:lnTo>
                    <a:pt x="37" y="1306"/>
                  </a:lnTo>
                  <a:lnTo>
                    <a:pt x="22" y="1293"/>
                  </a:lnTo>
                  <a:lnTo>
                    <a:pt x="10" y="1279"/>
                  </a:lnTo>
                  <a:lnTo>
                    <a:pt x="2" y="1260"/>
                  </a:lnTo>
                  <a:lnTo>
                    <a:pt x="0" y="1240"/>
                  </a:lnTo>
                  <a:lnTo>
                    <a:pt x="0" y="75"/>
                  </a:lnTo>
                  <a:lnTo>
                    <a:pt x="2" y="56"/>
                  </a:lnTo>
                  <a:lnTo>
                    <a:pt x="10" y="37"/>
                  </a:lnTo>
                  <a:lnTo>
                    <a:pt x="22" y="22"/>
                  </a:lnTo>
                  <a:lnTo>
                    <a:pt x="37" y="11"/>
                  </a:lnTo>
                  <a:lnTo>
                    <a:pt x="55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52158452-875C-40BA-BF43-B95C84E0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2760663"/>
              <a:ext cx="22225" cy="147638"/>
            </a:xfrm>
            <a:custGeom>
              <a:avLst/>
              <a:gdLst>
                <a:gd name="T0" fmla="*/ 75 w 152"/>
                <a:gd name="T1" fmla="*/ 0 h 1015"/>
                <a:gd name="T2" fmla="*/ 96 w 152"/>
                <a:gd name="T3" fmla="*/ 2 h 1015"/>
                <a:gd name="T4" fmla="*/ 114 w 152"/>
                <a:gd name="T5" fmla="*/ 9 h 1015"/>
                <a:gd name="T6" fmla="*/ 130 w 152"/>
                <a:gd name="T7" fmla="*/ 22 h 1015"/>
                <a:gd name="T8" fmla="*/ 141 w 152"/>
                <a:gd name="T9" fmla="*/ 36 h 1015"/>
                <a:gd name="T10" fmla="*/ 148 w 152"/>
                <a:gd name="T11" fmla="*/ 55 h 1015"/>
                <a:gd name="T12" fmla="*/ 152 w 152"/>
                <a:gd name="T13" fmla="*/ 75 h 1015"/>
                <a:gd name="T14" fmla="*/ 152 w 152"/>
                <a:gd name="T15" fmla="*/ 939 h 1015"/>
                <a:gd name="T16" fmla="*/ 148 w 152"/>
                <a:gd name="T17" fmla="*/ 959 h 1015"/>
                <a:gd name="T18" fmla="*/ 141 w 152"/>
                <a:gd name="T19" fmla="*/ 978 h 1015"/>
                <a:gd name="T20" fmla="*/ 130 w 152"/>
                <a:gd name="T21" fmla="*/ 992 h 1015"/>
                <a:gd name="T22" fmla="*/ 114 w 152"/>
                <a:gd name="T23" fmla="*/ 1005 h 1015"/>
                <a:gd name="T24" fmla="*/ 96 w 152"/>
                <a:gd name="T25" fmla="*/ 1012 h 1015"/>
                <a:gd name="T26" fmla="*/ 75 w 152"/>
                <a:gd name="T27" fmla="*/ 1015 h 1015"/>
                <a:gd name="T28" fmla="*/ 55 w 152"/>
                <a:gd name="T29" fmla="*/ 1012 h 1015"/>
                <a:gd name="T30" fmla="*/ 37 w 152"/>
                <a:gd name="T31" fmla="*/ 1005 h 1015"/>
                <a:gd name="T32" fmla="*/ 22 w 152"/>
                <a:gd name="T33" fmla="*/ 992 h 1015"/>
                <a:gd name="T34" fmla="*/ 10 w 152"/>
                <a:gd name="T35" fmla="*/ 978 h 1015"/>
                <a:gd name="T36" fmla="*/ 3 w 152"/>
                <a:gd name="T37" fmla="*/ 959 h 1015"/>
                <a:gd name="T38" fmla="*/ 0 w 152"/>
                <a:gd name="T39" fmla="*/ 939 h 1015"/>
                <a:gd name="T40" fmla="*/ 0 w 152"/>
                <a:gd name="T41" fmla="*/ 75 h 1015"/>
                <a:gd name="T42" fmla="*/ 3 w 152"/>
                <a:gd name="T43" fmla="*/ 55 h 1015"/>
                <a:gd name="T44" fmla="*/ 10 w 152"/>
                <a:gd name="T45" fmla="*/ 36 h 1015"/>
                <a:gd name="T46" fmla="*/ 22 w 152"/>
                <a:gd name="T47" fmla="*/ 22 h 1015"/>
                <a:gd name="T48" fmla="*/ 37 w 152"/>
                <a:gd name="T49" fmla="*/ 9 h 1015"/>
                <a:gd name="T50" fmla="*/ 55 w 152"/>
                <a:gd name="T51" fmla="*/ 2 h 1015"/>
                <a:gd name="T52" fmla="*/ 75 w 152"/>
                <a:gd name="T5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1015">
                  <a:moveTo>
                    <a:pt x="75" y="0"/>
                  </a:moveTo>
                  <a:lnTo>
                    <a:pt x="96" y="2"/>
                  </a:lnTo>
                  <a:lnTo>
                    <a:pt x="114" y="9"/>
                  </a:lnTo>
                  <a:lnTo>
                    <a:pt x="130" y="22"/>
                  </a:lnTo>
                  <a:lnTo>
                    <a:pt x="141" y="36"/>
                  </a:lnTo>
                  <a:lnTo>
                    <a:pt x="148" y="55"/>
                  </a:lnTo>
                  <a:lnTo>
                    <a:pt x="152" y="75"/>
                  </a:lnTo>
                  <a:lnTo>
                    <a:pt x="152" y="939"/>
                  </a:lnTo>
                  <a:lnTo>
                    <a:pt x="148" y="959"/>
                  </a:lnTo>
                  <a:lnTo>
                    <a:pt x="141" y="978"/>
                  </a:lnTo>
                  <a:lnTo>
                    <a:pt x="130" y="992"/>
                  </a:lnTo>
                  <a:lnTo>
                    <a:pt x="114" y="1005"/>
                  </a:lnTo>
                  <a:lnTo>
                    <a:pt x="96" y="1012"/>
                  </a:lnTo>
                  <a:lnTo>
                    <a:pt x="75" y="1015"/>
                  </a:lnTo>
                  <a:lnTo>
                    <a:pt x="55" y="1012"/>
                  </a:lnTo>
                  <a:lnTo>
                    <a:pt x="37" y="1005"/>
                  </a:lnTo>
                  <a:lnTo>
                    <a:pt x="22" y="992"/>
                  </a:lnTo>
                  <a:lnTo>
                    <a:pt x="10" y="978"/>
                  </a:lnTo>
                  <a:lnTo>
                    <a:pt x="3" y="959"/>
                  </a:lnTo>
                  <a:lnTo>
                    <a:pt x="0" y="939"/>
                  </a:lnTo>
                  <a:lnTo>
                    <a:pt x="0" y="75"/>
                  </a:lnTo>
                  <a:lnTo>
                    <a:pt x="3" y="55"/>
                  </a:lnTo>
                  <a:lnTo>
                    <a:pt x="10" y="36"/>
                  </a:lnTo>
                  <a:lnTo>
                    <a:pt x="22" y="22"/>
                  </a:lnTo>
                  <a:lnTo>
                    <a:pt x="37" y="9"/>
                  </a:lnTo>
                  <a:lnTo>
                    <a:pt x="55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BE3C5-9DB1-49E7-BAF8-39F69ED02CB6}"/>
              </a:ext>
            </a:extLst>
          </p:cNvPr>
          <p:cNvGrpSpPr/>
          <p:nvPr/>
        </p:nvGrpSpPr>
        <p:grpSpPr>
          <a:xfrm>
            <a:off x="1507860" y="3778831"/>
            <a:ext cx="422905" cy="382381"/>
            <a:chOff x="2119313" y="5153025"/>
            <a:chExt cx="382587" cy="288925"/>
          </a:xfrm>
          <a:solidFill>
            <a:srgbClr val="FFCD6B"/>
          </a:solidFill>
        </p:grpSpPr>
        <p:sp>
          <p:nvSpPr>
            <p:cNvPr id="16" name="Freeform 666">
              <a:extLst>
                <a:ext uri="{FF2B5EF4-FFF2-40B4-BE49-F238E27FC236}">
                  <a16:creationId xmlns:a16="http://schemas.microsoft.com/office/drawing/2014/main" id="{2699AE94-9068-4DB0-86B9-64B7A0B28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5384800"/>
              <a:ext cx="382587" cy="57150"/>
            </a:xfrm>
            <a:custGeom>
              <a:avLst/>
              <a:gdLst>
                <a:gd name="T0" fmla="*/ 412 w 3371"/>
                <a:gd name="T1" fmla="*/ 186 h 514"/>
                <a:gd name="T2" fmla="*/ 378 w 3371"/>
                <a:gd name="T3" fmla="*/ 205 h 514"/>
                <a:gd name="T4" fmla="*/ 359 w 3371"/>
                <a:gd name="T5" fmla="*/ 239 h 514"/>
                <a:gd name="T6" fmla="*/ 359 w 3371"/>
                <a:gd name="T7" fmla="*/ 278 h 514"/>
                <a:gd name="T8" fmla="*/ 378 w 3371"/>
                <a:gd name="T9" fmla="*/ 311 h 514"/>
                <a:gd name="T10" fmla="*/ 412 w 3371"/>
                <a:gd name="T11" fmla="*/ 330 h 514"/>
                <a:gd name="T12" fmla="*/ 1398 w 3371"/>
                <a:gd name="T13" fmla="*/ 333 h 514"/>
                <a:gd name="T14" fmla="*/ 1435 w 3371"/>
                <a:gd name="T15" fmla="*/ 323 h 514"/>
                <a:gd name="T16" fmla="*/ 1462 w 3371"/>
                <a:gd name="T17" fmla="*/ 296 h 514"/>
                <a:gd name="T18" fmla="*/ 1473 w 3371"/>
                <a:gd name="T19" fmla="*/ 259 h 514"/>
                <a:gd name="T20" fmla="*/ 1462 w 3371"/>
                <a:gd name="T21" fmla="*/ 221 h 514"/>
                <a:gd name="T22" fmla="*/ 1435 w 3371"/>
                <a:gd name="T23" fmla="*/ 193 h 514"/>
                <a:gd name="T24" fmla="*/ 1398 w 3371"/>
                <a:gd name="T25" fmla="*/ 183 h 514"/>
                <a:gd name="T26" fmla="*/ 2549 w 3371"/>
                <a:gd name="T27" fmla="*/ 148 h 514"/>
                <a:gd name="T28" fmla="*/ 2512 w 3371"/>
                <a:gd name="T29" fmla="*/ 154 h 514"/>
                <a:gd name="T30" fmla="*/ 2484 w 3371"/>
                <a:gd name="T31" fmla="*/ 169 h 514"/>
                <a:gd name="T32" fmla="*/ 2474 w 3371"/>
                <a:gd name="T33" fmla="*/ 191 h 514"/>
                <a:gd name="T34" fmla="*/ 2477 w 3371"/>
                <a:gd name="T35" fmla="*/ 338 h 514"/>
                <a:gd name="T36" fmla="*/ 2497 w 3371"/>
                <a:gd name="T37" fmla="*/ 356 h 514"/>
                <a:gd name="T38" fmla="*/ 2529 w 3371"/>
                <a:gd name="T39" fmla="*/ 367 h 514"/>
                <a:gd name="T40" fmla="*/ 2568 w 3371"/>
                <a:gd name="T41" fmla="*/ 367 h 514"/>
                <a:gd name="T42" fmla="*/ 2602 w 3371"/>
                <a:gd name="T43" fmla="*/ 356 h 514"/>
                <a:gd name="T44" fmla="*/ 2621 w 3371"/>
                <a:gd name="T45" fmla="*/ 338 h 514"/>
                <a:gd name="T46" fmla="*/ 2625 w 3371"/>
                <a:gd name="T47" fmla="*/ 191 h 514"/>
                <a:gd name="T48" fmla="*/ 2613 w 3371"/>
                <a:gd name="T49" fmla="*/ 169 h 514"/>
                <a:gd name="T50" fmla="*/ 2587 w 3371"/>
                <a:gd name="T51" fmla="*/ 154 h 514"/>
                <a:gd name="T52" fmla="*/ 2549 w 3371"/>
                <a:gd name="T53" fmla="*/ 148 h 514"/>
                <a:gd name="T54" fmla="*/ 2283 w 3371"/>
                <a:gd name="T55" fmla="*/ 150 h 514"/>
                <a:gd name="T56" fmla="*/ 2250 w 3371"/>
                <a:gd name="T57" fmla="*/ 160 h 514"/>
                <a:gd name="T58" fmla="*/ 2230 w 3371"/>
                <a:gd name="T59" fmla="*/ 180 h 514"/>
                <a:gd name="T60" fmla="*/ 2228 w 3371"/>
                <a:gd name="T61" fmla="*/ 326 h 514"/>
                <a:gd name="T62" fmla="*/ 2238 w 3371"/>
                <a:gd name="T63" fmla="*/ 348 h 514"/>
                <a:gd name="T64" fmla="*/ 2266 w 3371"/>
                <a:gd name="T65" fmla="*/ 363 h 514"/>
                <a:gd name="T66" fmla="*/ 2302 w 3371"/>
                <a:gd name="T67" fmla="*/ 368 h 514"/>
                <a:gd name="T68" fmla="*/ 2339 w 3371"/>
                <a:gd name="T69" fmla="*/ 363 h 514"/>
                <a:gd name="T70" fmla="*/ 2367 w 3371"/>
                <a:gd name="T71" fmla="*/ 348 h 514"/>
                <a:gd name="T72" fmla="*/ 2377 w 3371"/>
                <a:gd name="T73" fmla="*/ 326 h 514"/>
                <a:gd name="T74" fmla="*/ 2375 w 3371"/>
                <a:gd name="T75" fmla="*/ 180 h 514"/>
                <a:gd name="T76" fmla="*/ 2355 w 3371"/>
                <a:gd name="T77" fmla="*/ 160 h 514"/>
                <a:gd name="T78" fmla="*/ 2322 w 3371"/>
                <a:gd name="T79" fmla="*/ 150 h 514"/>
                <a:gd name="T80" fmla="*/ 0 w 3371"/>
                <a:gd name="T81" fmla="*/ 0 h 514"/>
                <a:gd name="T82" fmla="*/ 3371 w 3371"/>
                <a:gd name="T83" fmla="*/ 157 h 514"/>
                <a:gd name="T84" fmla="*/ 3360 w 3371"/>
                <a:gd name="T85" fmla="*/ 244 h 514"/>
                <a:gd name="T86" fmla="*/ 3329 w 3371"/>
                <a:gd name="T87" fmla="*/ 324 h 514"/>
                <a:gd name="T88" fmla="*/ 3281 w 3371"/>
                <a:gd name="T89" fmla="*/ 393 h 514"/>
                <a:gd name="T90" fmla="*/ 3219 w 3371"/>
                <a:gd name="T91" fmla="*/ 449 h 514"/>
                <a:gd name="T92" fmla="*/ 3144 w 3371"/>
                <a:gd name="T93" fmla="*/ 489 h 514"/>
                <a:gd name="T94" fmla="*/ 3059 w 3371"/>
                <a:gd name="T95" fmla="*/ 511 h 514"/>
                <a:gd name="T96" fmla="*/ 356 w 3371"/>
                <a:gd name="T97" fmla="*/ 514 h 514"/>
                <a:gd name="T98" fmla="*/ 269 w 3371"/>
                <a:gd name="T99" fmla="*/ 503 h 514"/>
                <a:gd name="T100" fmla="*/ 189 w 3371"/>
                <a:gd name="T101" fmla="*/ 472 h 514"/>
                <a:gd name="T102" fmla="*/ 120 w 3371"/>
                <a:gd name="T103" fmla="*/ 424 h 514"/>
                <a:gd name="T104" fmla="*/ 64 w 3371"/>
                <a:gd name="T105" fmla="*/ 361 h 514"/>
                <a:gd name="T106" fmla="*/ 25 w 3371"/>
                <a:gd name="T107" fmla="*/ 286 h 514"/>
                <a:gd name="T108" fmla="*/ 3 w 3371"/>
                <a:gd name="T109" fmla="*/ 202 h 514"/>
                <a:gd name="T110" fmla="*/ 0 w 3371"/>
                <a:gd name="T11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1" h="514">
                  <a:moveTo>
                    <a:pt x="431" y="183"/>
                  </a:moveTo>
                  <a:lnTo>
                    <a:pt x="412" y="186"/>
                  </a:lnTo>
                  <a:lnTo>
                    <a:pt x="394" y="193"/>
                  </a:lnTo>
                  <a:lnTo>
                    <a:pt x="378" y="205"/>
                  </a:lnTo>
                  <a:lnTo>
                    <a:pt x="367" y="221"/>
                  </a:lnTo>
                  <a:lnTo>
                    <a:pt x="359" y="239"/>
                  </a:lnTo>
                  <a:lnTo>
                    <a:pt x="356" y="259"/>
                  </a:lnTo>
                  <a:lnTo>
                    <a:pt x="359" y="278"/>
                  </a:lnTo>
                  <a:lnTo>
                    <a:pt x="367" y="296"/>
                  </a:lnTo>
                  <a:lnTo>
                    <a:pt x="378" y="311"/>
                  </a:lnTo>
                  <a:lnTo>
                    <a:pt x="394" y="323"/>
                  </a:lnTo>
                  <a:lnTo>
                    <a:pt x="412" y="330"/>
                  </a:lnTo>
                  <a:lnTo>
                    <a:pt x="431" y="333"/>
                  </a:lnTo>
                  <a:lnTo>
                    <a:pt x="1398" y="333"/>
                  </a:lnTo>
                  <a:lnTo>
                    <a:pt x="1417" y="330"/>
                  </a:lnTo>
                  <a:lnTo>
                    <a:pt x="1435" y="323"/>
                  </a:lnTo>
                  <a:lnTo>
                    <a:pt x="1450" y="311"/>
                  </a:lnTo>
                  <a:lnTo>
                    <a:pt x="1462" y="296"/>
                  </a:lnTo>
                  <a:lnTo>
                    <a:pt x="1470" y="278"/>
                  </a:lnTo>
                  <a:lnTo>
                    <a:pt x="1473" y="259"/>
                  </a:lnTo>
                  <a:lnTo>
                    <a:pt x="1470" y="239"/>
                  </a:lnTo>
                  <a:lnTo>
                    <a:pt x="1462" y="221"/>
                  </a:lnTo>
                  <a:lnTo>
                    <a:pt x="1450" y="205"/>
                  </a:lnTo>
                  <a:lnTo>
                    <a:pt x="1435" y="193"/>
                  </a:lnTo>
                  <a:lnTo>
                    <a:pt x="1417" y="186"/>
                  </a:lnTo>
                  <a:lnTo>
                    <a:pt x="1398" y="183"/>
                  </a:lnTo>
                  <a:lnTo>
                    <a:pt x="431" y="183"/>
                  </a:lnTo>
                  <a:close/>
                  <a:moveTo>
                    <a:pt x="2549" y="148"/>
                  </a:moveTo>
                  <a:lnTo>
                    <a:pt x="2529" y="150"/>
                  </a:lnTo>
                  <a:lnTo>
                    <a:pt x="2512" y="154"/>
                  </a:lnTo>
                  <a:lnTo>
                    <a:pt x="2497" y="160"/>
                  </a:lnTo>
                  <a:lnTo>
                    <a:pt x="2484" y="169"/>
                  </a:lnTo>
                  <a:lnTo>
                    <a:pt x="2477" y="180"/>
                  </a:lnTo>
                  <a:lnTo>
                    <a:pt x="2474" y="191"/>
                  </a:lnTo>
                  <a:lnTo>
                    <a:pt x="2474" y="326"/>
                  </a:lnTo>
                  <a:lnTo>
                    <a:pt x="2477" y="338"/>
                  </a:lnTo>
                  <a:lnTo>
                    <a:pt x="2484" y="348"/>
                  </a:lnTo>
                  <a:lnTo>
                    <a:pt x="2497" y="356"/>
                  </a:lnTo>
                  <a:lnTo>
                    <a:pt x="2512" y="363"/>
                  </a:lnTo>
                  <a:lnTo>
                    <a:pt x="2529" y="367"/>
                  </a:lnTo>
                  <a:lnTo>
                    <a:pt x="2549" y="368"/>
                  </a:lnTo>
                  <a:lnTo>
                    <a:pt x="2568" y="367"/>
                  </a:lnTo>
                  <a:lnTo>
                    <a:pt x="2587" y="363"/>
                  </a:lnTo>
                  <a:lnTo>
                    <a:pt x="2602" y="356"/>
                  </a:lnTo>
                  <a:lnTo>
                    <a:pt x="2613" y="348"/>
                  </a:lnTo>
                  <a:lnTo>
                    <a:pt x="2621" y="338"/>
                  </a:lnTo>
                  <a:lnTo>
                    <a:pt x="2625" y="326"/>
                  </a:lnTo>
                  <a:lnTo>
                    <a:pt x="2625" y="191"/>
                  </a:lnTo>
                  <a:lnTo>
                    <a:pt x="2621" y="180"/>
                  </a:lnTo>
                  <a:lnTo>
                    <a:pt x="2613" y="169"/>
                  </a:lnTo>
                  <a:lnTo>
                    <a:pt x="2602" y="160"/>
                  </a:lnTo>
                  <a:lnTo>
                    <a:pt x="2587" y="154"/>
                  </a:lnTo>
                  <a:lnTo>
                    <a:pt x="2568" y="150"/>
                  </a:lnTo>
                  <a:lnTo>
                    <a:pt x="2549" y="148"/>
                  </a:lnTo>
                  <a:close/>
                  <a:moveTo>
                    <a:pt x="2302" y="148"/>
                  </a:moveTo>
                  <a:lnTo>
                    <a:pt x="2283" y="150"/>
                  </a:lnTo>
                  <a:lnTo>
                    <a:pt x="2266" y="154"/>
                  </a:lnTo>
                  <a:lnTo>
                    <a:pt x="2250" y="160"/>
                  </a:lnTo>
                  <a:lnTo>
                    <a:pt x="2238" y="169"/>
                  </a:lnTo>
                  <a:lnTo>
                    <a:pt x="2230" y="180"/>
                  </a:lnTo>
                  <a:lnTo>
                    <a:pt x="2228" y="191"/>
                  </a:lnTo>
                  <a:lnTo>
                    <a:pt x="2228" y="326"/>
                  </a:lnTo>
                  <a:lnTo>
                    <a:pt x="2230" y="338"/>
                  </a:lnTo>
                  <a:lnTo>
                    <a:pt x="2238" y="348"/>
                  </a:lnTo>
                  <a:lnTo>
                    <a:pt x="2250" y="356"/>
                  </a:lnTo>
                  <a:lnTo>
                    <a:pt x="2266" y="363"/>
                  </a:lnTo>
                  <a:lnTo>
                    <a:pt x="2283" y="367"/>
                  </a:lnTo>
                  <a:lnTo>
                    <a:pt x="2302" y="368"/>
                  </a:lnTo>
                  <a:lnTo>
                    <a:pt x="2322" y="367"/>
                  </a:lnTo>
                  <a:lnTo>
                    <a:pt x="2339" y="363"/>
                  </a:lnTo>
                  <a:lnTo>
                    <a:pt x="2355" y="356"/>
                  </a:lnTo>
                  <a:lnTo>
                    <a:pt x="2367" y="348"/>
                  </a:lnTo>
                  <a:lnTo>
                    <a:pt x="2375" y="338"/>
                  </a:lnTo>
                  <a:lnTo>
                    <a:pt x="2377" y="326"/>
                  </a:lnTo>
                  <a:lnTo>
                    <a:pt x="2377" y="191"/>
                  </a:lnTo>
                  <a:lnTo>
                    <a:pt x="2375" y="180"/>
                  </a:lnTo>
                  <a:lnTo>
                    <a:pt x="2367" y="169"/>
                  </a:lnTo>
                  <a:lnTo>
                    <a:pt x="2355" y="160"/>
                  </a:lnTo>
                  <a:lnTo>
                    <a:pt x="2339" y="154"/>
                  </a:lnTo>
                  <a:lnTo>
                    <a:pt x="2322" y="150"/>
                  </a:lnTo>
                  <a:lnTo>
                    <a:pt x="2302" y="148"/>
                  </a:lnTo>
                  <a:close/>
                  <a:moveTo>
                    <a:pt x="0" y="0"/>
                  </a:moveTo>
                  <a:lnTo>
                    <a:pt x="3371" y="0"/>
                  </a:lnTo>
                  <a:lnTo>
                    <a:pt x="3371" y="157"/>
                  </a:lnTo>
                  <a:lnTo>
                    <a:pt x="3368" y="201"/>
                  </a:lnTo>
                  <a:lnTo>
                    <a:pt x="3360" y="244"/>
                  </a:lnTo>
                  <a:lnTo>
                    <a:pt x="3346" y="285"/>
                  </a:lnTo>
                  <a:lnTo>
                    <a:pt x="3329" y="324"/>
                  </a:lnTo>
                  <a:lnTo>
                    <a:pt x="3308" y="360"/>
                  </a:lnTo>
                  <a:lnTo>
                    <a:pt x="3281" y="393"/>
                  </a:lnTo>
                  <a:lnTo>
                    <a:pt x="3251" y="423"/>
                  </a:lnTo>
                  <a:lnTo>
                    <a:pt x="3219" y="449"/>
                  </a:lnTo>
                  <a:lnTo>
                    <a:pt x="3183" y="472"/>
                  </a:lnTo>
                  <a:lnTo>
                    <a:pt x="3144" y="489"/>
                  </a:lnTo>
                  <a:lnTo>
                    <a:pt x="3103" y="503"/>
                  </a:lnTo>
                  <a:lnTo>
                    <a:pt x="3059" y="511"/>
                  </a:lnTo>
                  <a:lnTo>
                    <a:pt x="3014" y="514"/>
                  </a:lnTo>
                  <a:lnTo>
                    <a:pt x="356" y="514"/>
                  </a:lnTo>
                  <a:lnTo>
                    <a:pt x="312" y="511"/>
                  </a:lnTo>
                  <a:lnTo>
                    <a:pt x="269" y="503"/>
                  </a:lnTo>
                  <a:lnTo>
                    <a:pt x="228" y="489"/>
                  </a:lnTo>
                  <a:lnTo>
                    <a:pt x="189" y="472"/>
                  </a:lnTo>
                  <a:lnTo>
                    <a:pt x="153" y="450"/>
                  </a:lnTo>
                  <a:lnTo>
                    <a:pt x="120" y="424"/>
                  </a:lnTo>
                  <a:lnTo>
                    <a:pt x="90" y="394"/>
                  </a:lnTo>
                  <a:lnTo>
                    <a:pt x="64" y="361"/>
                  </a:lnTo>
                  <a:lnTo>
                    <a:pt x="42" y="325"/>
                  </a:lnTo>
                  <a:lnTo>
                    <a:pt x="25" y="286"/>
                  </a:lnTo>
                  <a:lnTo>
                    <a:pt x="11" y="245"/>
                  </a:lnTo>
                  <a:lnTo>
                    <a:pt x="3" y="202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667">
              <a:extLst>
                <a:ext uri="{FF2B5EF4-FFF2-40B4-BE49-F238E27FC236}">
                  <a16:creationId xmlns:a16="http://schemas.microsoft.com/office/drawing/2014/main" id="{C08C4708-65B5-4010-86FA-B941B1A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63" y="5245100"/>
              <a:ext cx="17462" cy="74613"/>
            </a:xfrm>
            <a:custGeom>
              <a:avLst/>
              <a:gdLst>
                <a:gd name="T0" fmla="*/ 76 w 150"/>
                <a:gd name="T1" fmla="*/ 0 h 667"/>
                <a:gd name="T2" fmla="*/ 95 w 150"/>
                <a:gd name="T3" fmla="*/ 4 h 667"/>
                <a:gd name="T4" fmla="*/ 113 w 150"/>
                <a:gd name="T5" fmla="*/ 12 h 667"/>
                <a:gd name="T6" fmla="*/ 128 w 150"/>
                <a:gd name="T7" fmla="*/ 24 h 667"/>
                <a:gd name="T8" fmla="*/ 140 w 150"/>
                <a:gd name="T9" fmla="*/ 38 h 667"/>
                <a:gd name="T10" fmla="*/ 147 w 150"/>
                <a:gd name="T11" fmla="*/ 57 h 667"/>
                <a:gd name="T12" fmla="*/ 150 w 150"/>
                <a:gd name="T13" fmla="*/ 76 h 667"/>
                <a:gd name="T14" fmla="*/ 150 w 150"/>
                <a:gd name="T15" fmla="*/ 592 h 667"/>
                <a:gd name="T16" fmla="*/ 147 w 150"/>
                <a:gd name="T17" fmla="*/ 611 h 667"/>
                <a:gd name="T18" fmla="*/ 140 w 150"/>
                <a:gd name="T19" fmla="*/ 629 h 667"/>
                <a:gd name="T20" fmla="*/ 128 w 150"/>
                <a:gd name="T21" fmla="*/ 644 h 667"/>
                <a:gd name="T22" fmla="*/ 113 w 150"/>
                <a:gd name="T23" fmla="*/ 656 h 667"/>
                <a:gd name="T24" fmla="*/ 95 w 150"/>
                <a:gd name="T25" fmla="*/ 665 h 667"/>
                <a:gd name="T26" fmla="*/ 76 w 150"/>
                <a:gd name="T27" fmla="*/ 667 h 667"/>
                <a:gd name="T28" fmla="*/ 54 w 150"/>
                <a:gd name="T29" fmla="*/ 665 h 667"/>
                <a:gd name="T30" fmla="*/ 37 w 150"/>
                <a:gd name="T31" fmla="*/ 656 h 667"/>
                <a:gd name="T32" fmla="*/ 22 w 150"/>
                <a:gd name="T33" fmla="*/ 644 h 667"/>
                <a:gd name="T34" fmla="*/ 10 w 150"/>
                <a:gd name="T35" fmla="*/ 629 h 667"/>
                <a:gd name="T36" fmla="*/ 3 w 150"/>
                <a:gd name="T37" fmla="*/ 609 h 667"/>
                <a:gd name="T38" fmla="*/ 0 w 150"/>
                <a:gd name="T39" fmla="*/ 589 h 667"/>
                <a:gd name="T40" fmla="*/ 0 w 150"/>
                <a:gd name="T41" fmla="*/ 76 h 667"/>
                <a:gd name="T42" fmla="*/ 3 w 150"/>
                <a:gd name="T43" fmla="*/ 57 h 667"/>
                <a:gd name="T44" fmla="*/ 11 w 150"/>
                <a:gd name="T45" fmla="*/ 38 h 667"/>
                <a:gd name="T46" fmla="*/ 23 w 150"/>
                <a:gd name="T47" fmla="*/ 24 h 667"/>
                <a:gd name="T48" fmla="*/ 38 w 150"/>
                <a:gd name="T49" fmla="*/ 12 h 667"/>
                <a:gd name="T50" fmla="*/ 56 w 150"/>
                <a:gd name="T51" fmla="*/ 4 h 667"/>
                <a:gd name="T52" fmla="*/ 76 w 150"/>
                <a:gd name="T53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667">
                  <a:moveTo>
                    <a:pt x="76" y="0"/>
                  </a:moveTo>
                  <a:lnTo>
                    <a:pt x="95" y="4"/>
                  </a:lnTo>
                  <a:lnTo>
                    <a:pt x="113" y="12"/>
                  </a:lnTo>
                  <a:lnTo>
                    <a:pt x="128" y="24"/>
                  </a:lnTo>
                  <a:lnTo>
                    <a:pt x="140" y="38"/>
                  </a:lnTo>
                  <a:lnTo>
                    <a:pt x="147" y="57"/>
                  </a:lnTo>
                  <a:lnTo>
                    <a:pt x="150" y="76"/>
                  </a:lnTo>
                  <a:lnTo>
                    <a:pt x="150" y="592"/>
                  </a:lnTo>
                  <a:lnTo>
                    <a:pt x="147" y="611"/>
                  </a:lnTo>
                  <a:lnTo>
                    <a:pt x="140" y="629"/>
                  </a:lnTo>
                  <a:lnTo>
                    <a:pt x="128" y="644"/>
                  </a:lnTo>
                  <a:lnTo>
                    <a:pt x="113" y="656"/>
                  </a:lnTo>
                  <a:lnTo>
                    <a:pt x="95" y="665"/>
                  </a:lnTo>
                  <a:lnTo>
                    <a:pt x="76" y="667"/>
                  </a:lnTo>
                  <a:lnTo>
                    <a:pt x="54" y="665"/>
                  </a:lnTo>
                  <a:lnTo>
                    <a:pt x="37" y="656"/>
                  </a:lnTo>
                  <a:lnTo>
                    <a:pt x="22" y="644"/>
                  </a:lnTo>
                  <a:lnTo>
                    <a:pt x="10" y="629"/>
                  </a:lnTo>
                  <a:lnTo>
                    <a:pt x="3" y="609"/>
                  </a:lnTo>
                  <a:lnTo>
                    <a:pt x="0" y="589"/>
                  </a:lnTo>
                  <a:lnTo>
                    <a:pt x="0" y="76"/>
                  </a:lnTo>
                  <a:lnTo>
                    <a:pt x="3" y="57"/>
                  </a:lnTo>
                  <a:lnTo>
                    <a:pt x="11" y="38"/>
                  </a:lnTo>
                  <a:lnTo>
                    <a:pt x="23" y="24"/>
                  </a:lnTo>
                  <a:lnTo>
                    <a:pt x="38" y="12"/>
                  </a:lnTo>
                  <a:lnTo>
                    <a:pt x="56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668">
              <a:extLst>
                <a:ext uri="{FF2B5EF4-FFF2-40B4-BE49-F238E27FC236}">
                  <a16:creationId xmlns:a16="http://schemas.microsoft.com/office/drawing/2014/main" id="{7B67C0EE-E955-4BC0-9A5F-C15A1E4B2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5232400"/>
              <a:ext cx="15875" cy="87313"/>
            </a:xfrm>
            <a:custGeom>
              <a:avLst/>
              <a:gdLst>
                <a:gd name="T0" fmla="*/ 76 w 151"/>
                <a:gd name="T1" fmla="*/ 0 h 776"/>
                <a:gd name="T2" fmla="*/ 95 w 151"/>
                <a:gd name="T3" fmla="*/ 3 h 776"/>
                <a:gd name="T4" fmla="*/ 113 w 151"/>
                <a:gd name="T5" fmla="*/ 11 h 776"/>
                <a:gd name="T6" fmla="*/ 128 w 151"/>
                <a:gd name="T7" fmla="*/ 22 h 776"/>
                <a:gd name="T8" fmla="*/ 140 w 151"/>
                <a:gd name="T9" fmla="*/ 38 h 776"/>
                <a:gd name="T10" fmla="*/ 148 w 151"/>
                <a:gd name="T11" fmla="*/ 56 h 776"/>
                <a:gd name="T12" fmla="*/ 151 w 151"/>
                <a:gd name="T13" fmla="*/ 76 h 776"/>
                <a:gd name="T14" fmla="*/ 151 w 151"/>
                <a:gd name="T15" fmla="*/ 701 h 776"/>
                <a:gd name="T16" fmla="*/ 148 w 151"/>
                <a:gd name="T17" fmla="*/ 720 h 776"/>
                <a:gd name="T18" fmla="*/ 140 w 151"/>
                <a:gd name="T19" fmla="*/ 738 h 776"/>
                <a:gd name="T20" fmla="*/ 128 w 151"/>
                <a:gd name="T21" fmla="*/ 753 h 776"/>
                <a:gd name="T22" fmla="*/ 113 w 151"/>
                <a:gd name="T23" fmla="*/ 765 h 776"/>
                <a:gd name="T24" fmla="*/ 95 w 151"/>
                <a:gd name="T25" fmla="*/ 774 h 776"/>
                <a:gd name="T26" fmla="*/ 76 w 151"/>
                <a:gd name="T27" fmla="*/ 776 h 776"/>
                <a:gd name="T28" fmla="*/ 57 w 151"/>
                <a:gd name="T29" fmla="*/ 774 h 776"/>
                <a:gd name="T30" fmla="*/ 38 w 151"/>
                <a:gd name="T31" fmla="*/ 765 h 776"/>
                <a:gd name="T32" fmla="*/ 23 w 151"/>
                <a:gd name="T33" fmla="*/ 753 h 776"/>
                <a:gd name="T34" fmla="*/ 12 w 151"/>
                <a:gd name="T35" fmla="*/ 738 h 776"/>
                <a:gd name="T36" fmla="*/ 3 w 151"/>
                <a:gd name="T37" fmla="*/ 720 h 776"/>
                <a:gd name="T38" fmla="*/ 0 w 151"/>
                <a:gd name="T39" fmla="*/ 701 h 776"/>
                <a:gd name="T40" fmla="*/ 0 w 151"/>
                <a:gd name="T41" fmla="*/ 76 h 776"/>
                <a:gd name="T42" fmla="*/ 3 w 151"/>
                <a:gd name="T43" fmla="*/ 55 h 776"/>
                <a:gd name="T44" fmla="*/ 12 w 151"/>
                <a:gd name="T45" fmla="*/ 37 h 776"/>
                <a:gd name="T46" fmla="*/ 23 w 151"/>
                <a:gd name="T47" fmla="*/ 21 h 776"/>
                <a:gd name="T48" fmla="*/ 38 w 151"/>
                <a:gd name="T49" fmla="*/ 10 h 776"/>
                <a:gd name="T50" fmla="*/ 57 w 151"/>
                <a:gd name="T51" fmla="*/ 3 h 776"/>
                <a:gd name="T52" fmla="*/ 76 w 151"/>
                <a:gd name="T53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1" h="776">
                  <a:moveTo>
                    <a:pt x="76" y="0"/>
                  </a:moveTo>
                  <a:lnTo>
                    <a:pt x="95" y="3"/>
                  </a:lnTo>
                  <a:lnTo>
                    <a:pt x="113" y="11"/>
                  </a:lnTo>
                  <a:lnTo>
                    <a:pt x="128" y="22"/>
                  </a:lnTo>
                  <a:lnTo>
                    <a:pt x="140" y="38"/>
                  </a:lnTo>
                  <a:lnTo>
                    <a:pt x="148" y="56"/>
                  </a:lnTo>
                  <a:lnTo>
                    <a:pt x="151" y="76"/>
                  </a:lnTo>
                  <a:lnTo>
                    <a:pt x="151" y="701"/>
                  </a:lnTo>
                  <a:lnTo>
                    <a:pt x="148" y="720"/>
                  </a:lnTo>
                  <a:lnTo>
                    <a:pt x="140" y="738"/>
                  </a:lnTo>
                  <a:lnTo>
                    <a:pt x="128" y="753"/>
                  </a:lnTo>
                  <a:lnTo>
                    <a:pt x="113" y="765"/>
                  </a:lnTo>
                  <a:lnTo>
                    <a:pt x="95" y="774"/>
                  </a:lnTo>
                  <a:lnTo>
                    <a:pt x="76" y="776"/>
                  </a:lnTo>
                  <a:lnTo>
                    <a:pt x="57" y="774"/>
                  </a:lnTo>
                  <a:lnTo>
                    <a:pt x="38" y="765"/>
                  </a:lnTo>
                  <a:lnTo>
                    <a:pt x="23" y="753"/>
                  </a:lnTo>
                  <a:lnTo>
                    <a:pt x="12" y="738"/>
                  </a:lnTo>
                  <a:lnTo>
                    <a:pt x="3" y="720"/>
                  </a:lnTo>
                  <a:lnTo>
                    <a:pt x="0" y="701"/>
                  </a:lnTo>
                  <a:lnTo>
                    <a:pt x="0" y="76"/>
                  </a:lnTo>
                  <a:lnTo>
                    <a:pt x="3" y="55"/>
                  </a:lnTo>
                  <a:lnTo>
                    <a:pt x="12" y="37"/>
                  </a:lnTo>
                  <a:lnTo>
                    <a:pt x="23" y="21"/>
                  </a:lnTo>
                  <a:lnTo>
                    <a:pt x="38" y="10"/>
                  </a:lnTo>
                  <a:lnTo>
                    <a:pt x="57" y="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69">
              <a:extLst>
                <a:ext uri="{FF2B5EF4-FFF2-40B4-BE49-F238E27FC236}">
                  <a16:creationId xmlns:a16="http://schemas.microsoft.com/office/drawing/2014/main" id="{FCEF443D-6FCB-4919-9C47-43AECA59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5265738"/>
              <a:ext cx="17462" cy="53975"/>
            </a:xfrm>
            <a:custGeom>
              <a:avLst/>
              <a:gdLst>
                <a:gd name="T0" fmla="*/ 75 w 150"/>
                <a:gd name="T1" fmla="*/ 0 h 480"/>
                <a:gd name="T2" fmla="*/ 95 w 150"/>
                <a:gd name="T3" fmla="*/ 2 h 480"/>
                <a:gd name="T4" fmla="*/ 112 w 150"/>
                <a:gd name="T5" fmla="*/ 10 h 480"/>
                <a:gd name="T6" fmla="*/ 127 w 150"/>
                <a:gd name="T7" fmla="*/ 23 h 480"/>
                <a:gd name="T8" fmla="*/ 140 w 150"/>
                <a:gd name="T9" fmla="*/ 38 h 480"/>
                <a:gd name="T10" fmla="*/ 147 w 150"/>
                <a:gd name="T11" fmla="*/ 55 h 480"/>
                <a:gd name="T12" fmla="*/ 150 w 150"/>
                <a:gd name="T13" fmla="*/ 75 h 480"/>
                <a:gd name="T14" fmla="*/ 150 w 150"/>
                <a:gd name="T15" fmla="*/ 405 h 480"/>
                <a:gd name="T16" fmla="*/ 147 w 150"/>
                <a:gd name="T17" fmla="*/ 424 h 480"/>
                <a:gd name="T18" fmla="*/ 140 w 150"/>
                <a:gd name="T19" fmla="*/ 442 h 480"/>
                <a:gd name="T20" fmla="*/ 127 w 150"/>
                <a:gd name="T21" fmla="*/ 457 h 480"/>
                <a:gd name="T22" fmla="*/ 112 w 150"/>
                <a:gd name="T23" fmla="*/ 469 h 480"/>
                <a:gd name="T24" fmla="*/ 95 w 150"/>
                <a:gd name="T25" fmla="*/ 478 h 480"/>
                <a:gd name="T26" fmla="*/ 75 w 150"/>
                <a:gd name="T27" fmla="*/ 480 h 480"/>
                <a:gd name="T28" fmla="*/ 54 w 150"/>
                <a:gd name="T29" fmla="*/ 478 h 480"/>
                <a:gd name="T30" fmla="*/ 36 w 150"/>
                <a:gd name="T31" fmla="*/ 469 h 480"/>
                <a:gd name="T32" fmla="*/ 21 w 150"/>
                <a:gd name="T33" fmla="*/ 457 h 480"/>
                <a:gd name="T34" fmla="*/ 10 w 150"/>
                <a:gd name="T35" fmla="*/ 442 h 480"/>
                <a:gd name="T36" fmla="*/ 3 w 150"/>
                <a:gd name="T37" fmla="*/ 424 h 480"/>
                <a:gd name="T38" fmla="*/ 0 w 150"/>
                <a:gd name="T39" fmla="*/ 405 h 480"/>
                <a:gd name="T40" fmla="*/ 0 w 150"/>
                <a:gd name="T41" fmla="*/ 75 h 480"/>
                <a:gd name="T42" fmla="*/ 3 w 150"/>
                <a:gd name="T43" fmla="*/ 55 h 480"/>
                <a:gd name="T44" fmla="*/ 11 w 150"/>
                <a:gd name="T45" fmla="*/ 38 h 480"/>
                <a:gd name="T46" fmla="*/ 22 w 150"/>
                <a:gd name="T47" fmla="*/ 23 h 480"/>
                <a:gd name="T48" fmla="*/ 37 w 150"/>
                <a:gd name="T49" fmla="*/ 10 h 480"/>
                <a:gd name="T50" fmla="*/ 56 w 150"/>
                <a:gd name="T51" fmla="*/ 2 h 480"/>
                <a:gd name="T52" fmla="*/ 75 w 150"/>
                <a:gd name="T5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480">
                  <a:moveTo>
                    <a:pt x="75" y="0"/>
                  </a:moveTo>
                  <a:lnTo>
                    <a:pt x="95" y="2"/>
                  </a:lnTo>
                  <a:lnTo>
                    <a:pt x="112" y="10"/>
                  </a:lnTo>
                  <a:lnTo>
                    <a:pt x="127" y="23"/>
                  </a:lnTo>
                  <a:lnTo>
                    <a:pt x="140" y="38"/>
                  </a:lnTo>
                  <a:lnTo>
                    <a:pt x="147" y="55"/>
                  </a:lnTo>
                  <a:lnTo>
                    <a:pt x="150" y="75"/>
                  </a:lnTo>
                  <a:lnTo>
                    <a:pt x="150" y="405"/>
                  </a:lnTo>
                  <a:lnTo>
                    <a:pt x="147" y="424"/>
                  </a:lnTo>
                  <a:lnTo>
                    <a:pt x="140" y="442"/>
                  </a:lnTo>
                  <a:lnTo>
                    <a:pt x="127" y="457"/>
                  </a:lnTo>
                  <a:lnTo>
                    <a:pt x="112" y="469"/>
                  </a:lnTo>
                  <a:lnTo>
                    <a:pt x="95" y="478"/>
                  </a:lnTo>
                  <a:lnTo>
                    <a:pt x="75" y="480"/>
                  </a:lnTo>
                  <a:lnTo>
                    <a:pt x="54" y="478"/>
                  </a:lnTo>
                  <a:lnTo>
                    <a:pt x="36" y="469"/>
                  </a:lnTo>
                  <a:lnTo>
                    <a:pt x="21" y="457"/>
                  </a:lnTo>
                  <a:lnTo>
                    <a:pt x="10" y="442"/>
                  </a:lnTo>
                  <a:lnTo>
                    <a:pt x="3" y="424"/>
                  </a:lnTo>
                  <a:lnTo>
                    <a:pt x="0" y="405"/>
                  </a:lnTo>
                  <a:lnTo>
                    <a:pt x="0" y="75"/>
                  </a:lnTo>
                  <a:lnTo>
                    <a:pt x="3" y="55"/>
                  </a:lnTo>
                  <a:lnTo>
                    <a:pt x="11" y="38"/>
                  </a:lnTo>
                  <a:lnTo>
                    <a:pt x="22" y="23"/>
                  </a:lnTo>
                  <a:lnTo>
                    <a:pt x="37" y="10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70">
              <a:extLst>
                <a:ext uri="{FF2B5EF4-FFF2-40B4-BE49-F238E27FC236}">
                  <a16:creationId xmlns:a16="http://schemas.microsoft.com/office/drawing/2014/main" id="{73A16FE0-01E6-48A6-8715-C6D889B5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5238750"/>
              <a:ext cx="17462" cy="80963"/>
            </a:xfrm>
            <a:custGeom>
              <a:avLst/>
              <a:gdLst>
                <a:gd name="T0" fmla="*/ 76 w 150"/>
                <a:gd name="T1" fmla="*/ 0 h 712"/>
                <a:gd name="T2" fmla="*/ 95 w 150"/>
                <a:gd name="T3" fmla="*/ 3 h 712"/>
                <a:gd name="T4" fmla="*/ 112 w 150"/>
                <a:gd name="T5" fmla="*/ 11 h 712"/>
                <a:gd name="T6" fmla="*/ 128 w 150"/>
                <a:gd name="T7" fmla="*/ 23 h 712"/>
                <a:gd name="T8" fmla="*/ 140 w 150"/>
                <a:gd name="T9" fmla="*/ 38 h 712"/>
                <a:gd name="T10" fmla="*/ 147 w 150"/>
                <a:gd name="T11" fmla="*/ 56 h 712"/>
                <a:gd name="T12" fmla="*/ 150 w 150"/>
                <a:gd name="T13" fmla="*/ 75 h 712"/>
                <a:gd name="T14" fmla="*/ 150 w 150"/>
                <a:gd name="T15" fmla="*/ 637 h 712"/>
                <a:gd name="T16" fmla="*/ 147 w 150"/>
                <a:gd name="T17" fmla="*/ 656 h 712"/>
                <a:gd name="T18" fmla="*/ 140 w 150"/>
                <a:gd name="T19" fmla="*/ 674 h 712"/>
                <a:gd name="T20" fmla="*/ 128 w 150"/>
                <a:gd name="T21" fmla="*/ 689 h 712"/>
                <a:gd name="T22" fmla="*/ 112 w 150"/>
                <a:gd name="T23" fmla="*/ 701 h 712"/>
                <a:gd name="T24" fmla="*/ 95 w 150"/>
                <a:gd name="T25" fmla="*/ 710 h 712"/>
                <a:gd name="T26" fmla="*/ 76 w 150"/>
                <a:gd name="T27" fmla="*/ 712 h 712"/>
                <a:gd name="T28" fmla="*/ 56 w 150"/>
                <a:gd name="T29" fmla="*/ 710 h 712"/>
                <a:gd name="T30" fmla="*/ 38 w 150"/>
                <a:gd name="T31" fmla="*/ 701 h 712"/>
                <a:gd name="T32" fmla="*/ 22 w 150"/>
                <a:gd name="T33" fmla="*/ 689 h 712"/>
                <a:gd name="T34" fmla="*/ 11 w 150"/>
                <a:gd name="T35" fmla="*/ 674 h 712"/>
                <a:gd name="T36" fmla="*/ 3 w 150"/>
                <a:gd name="T37" fmla="*/ 656 h 712"/>
                <a:gd name="T38" fmla="*/ 0 w 150"/>
                <a:gd name="T39" fmla="*/ 637 h 712"/>
                <a:gd name="T40" fmla="*/ 0 w 150"/>
                <a:gd name="T41" fmla="*/ 75 h 712"/>
                <a:gd name="T42" fmla="*/ 3 w 150"/>
                <a:gd name="T43" fmla="*/ 56 h 712"/>
                <a:gd name="T44" fmla="*/ 11 w 150"/>
                <a:gd name="T45" fmla="*/ 38 h 712"/>
                <a:gd name="T46" fmla="*/ 22 w 150"/>
                <a:gd name="T47" fmla="*/ 23 h 712"/>
                <a:gd name="T48" fmla="*/ 38 w 150"/>
                <a:gd name="T49" fmla="*/ 11 h 712"/>
                <a:gd name="T50" fmla="*/ 56 w 150"/>
                <a:gd name="T51" fmla="*/ 3 h 712"/>
                <a:gd name="T52" fmla="*/ 76 w 150"/>
                <a:gd name="T53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712">
                  <a:moveTo>
                    <a:pt x="76" y="0"/>
                  </a:moveTo>
                  <a:lnTo>
                    <a:pt x="95" y="3"/>
                  </a:lnTo>
                  <a:lnTo>
                    <a:pt x="112" y="11"/>
                  </a:lnTo>
                  <a:lnTo>
                    <a:pt x="128" y="23"/>
                  </a:lnTo>
                  <a:lnTo>
                    <a:pt x="140" y="38"/>
                  </a:lnTo>
                  <a:lnTo>
                    <a:pt x="147" y="56"/>
                  </a:lnTo>
                  <a:lnTo>
                    <a:pt x="150" y="75"/>
                  </a:lnTo>
                  <a:lnTo>
                    <a:pt x="150" y="637"/>
                  </a:lnTo>
                  <a:lnTo>
                    <a:pt x="147" y="656"/>
                  </a:lnTo>
                  <a:lnTo>
                    <a:pt x="140" y="674"/>
                  </a:lnTo>
                  <a:lnTo>
                    <a:pt x="128" y="689"/>
                  </a:lnTo>
                  <a:lnTo>
                    <a:pt x="112" y="701"/>
                  </a:lnTo>
                  <a:lnTo>
                    <a:pt x="95" y="710"/>
                  </a:lnTo>
                  <a:lnTo>
                    <a:pt x="76" y="712"/>
                  </a:lnTo>
                  <a:lnTo>
                    <a:pt x="56" y="710"/>
                  </a:lnTo>
                  <a:lnTo>
                    <a:pt x="38" y="701"/>
                  </a:lnTo>
                  <a:lnTo>
                    <a:pt x="22" y="689"/>
                  </a:lnTo>
                  <a:lnTo>
                    <a:pt x="11" y="674"/>
                  </a:lnTo>
                  <a:lnTo>
                    <a:pt x="3" y="656"/>
                  </a:lnTo>
                  <a:lnTo>
                    <a:pt x="0" y="637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11" y="38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6" y="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671">
              <a:extLst>
                <a:ext uri="{FF2B5EF4-FFF2-40B4-BE49-F238E27FC236}">
                  <a16:creationId xmlns:a16="http://schemas.microsoft.com/office/drawing/2014/main" id="{6D20BAE5-1ECF-4856-BF57-4E6B5C3DF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5" y="5265738"/>
              <a:ext cx="50800" cy="17463"/>
            </a:xfrm>
            <a:custGeom>
              <a:avLst/>
              <a:gdLst>
                <a:gd name="T0" fmla="*/ 75 w 447"/>
                <a:gd name="T1" fmla="*/ 0 h 150"/>
                <a:gd name="T2" fmla="*/ 372 w 447"/>
                <a:gd name="T3" fmla="*/ 0 h 150"/>
                <a:gd name="T4" fmla="*/ 392 w 447"/>
                <a:gd name="T5" fmla="*/ 2 h 150"/>
                <a:gd name="T6" fmla="*/ 409 w 447"/>
                <a:gd name="T7" fmla="*/ 10 h 150"/>
                <a:gd name="T8" fmla="*/ 424 w 447"/>
                <a:gd name="T9" fmla="*/ 23 h 150"/>
                <a:gd name="T10" fmla="*/ 437 w 447"/>
                <a:gd name="T11" fmla="*/ 38 h 150"/>
                <a:gd name="T12" fmla="*/ 445 w 447"/>
                <a:gd name="T13" fmla="*/ 55 h 150"/>
                <a:gd name="T14" fmla="*/ 447 w 447"/>
                <a:gd name="T15" fmla="*/ 75 h 150"/>
                <a:gd name="T16" fmla="*/ 445 w 447"/>
                <a:gd name="T17" fmla="*/ 94 h 150"/>
                <a:gd name="T18" fmla="*/ 437 w 447"/>
                <a:gd name="T19" fmla="*/ 112 h 150"/>
                <a:gd name="T20" fmla="*/ 424 w 447"/>
                <a:gd name="T21" fmla="*/ 127 h 150"/>
                <a:gd name="T22" fmla="*/ 409 w 447"/>
                <a:gd name="T23" fmla="*/ 139 h 150"/>
                <a:gd name="T24" fmla="*/ 392 w 447"/>
                <a:gd name="T25" fmla="*/ 148 h 150"/>
                <a:gd name="T26" fmla="*/ 372 w 447"/>
                <a:gd name="T27" fmla="*/ 150 h 150"/>
                <a:gd name="T28" fmla="*/ 75 w 447"/>
                <a:gd name="T29" fmla="*/ 150 h 150"/>
                <a:gd name="T30" fmla="*/ 54 w 447"/>
                <a:gd name="T31" fmla="*/ 148 h 150"/>
                <a:gd name="T32" fmla="*/ 36 w 447"/>
                <a:gd name="T33" fmla="*/ 139 h 150"/>
                <a:gd name="T34" fmla="*/ 21 w 447"/>
                <a:gd name="T35" fmla="*/ 127 h 150"/>
                <a:gd name="T36" fmla="*/ 9 w 447"/>
                <a:gd name="T37" fmla="*/ 112 h 150"/>
                <a:gd name="T38" fmla="*/ 2 w 447"/>
                <a:gd name="T39" fmla="*/ 94 h 150"/>
                <a:gd name="T40" fmla="*/ 0 w 447"/>
                <a:gd name="T41" fmla="*/ 75 h 150"/>
                <a:gd name="T42" fmla="*/ 2 w 447"/>
                <a:gd name="T43" fmla="*/ 55 h 150"/>
                <a:gd name="T44" fmla="*/ 10 w 447"/>
                <a:gd name="T45" fmla="*/ 38 h 150"/>
                <a:gd name="T46" fmla="*/ 22 w 447"/>
                <a:gd name="T47" fmla="*/ 23 h 150"/>
                <a:gd name="T48" fmla="*/ 38 w 447"/>
                <a:gd name="T49" fmla="*/ 10 h 150"/>
                <a:gd name="T50" fmla="*/ 55 w 447"/>
                <a:gd name="T51" fmla="*/ 2 h 150"/>
                <a:gd name="T52" fmla="*/ 75 w 447"/>
                <a:gd name="T5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7" h="150">
                  <a:moveTo>
                    <a:pt x="75" y="0"/>
                  </a:moveTo>
                  <a:lnTo>
                    <a:pt x="372" y="0"/>
                  </a:lnTo>
                  <a:lnTo>
                    <a:pt x="392" y="2"/>
                  </a:lnTo>
                  <a:lnTo>
                    <a:pt x="409" y="10"/>
                  </a:lnTo>
                  <a:lnTo>
                    <a:pt x="424" y="23"/>
                  </a:lnTo>
                  <a:lnTo>
                    <a:pt x="437" y="38"/>
                  </a:lnTo>
                  <a:lnTo>
                    <a:pt x="445" y="55"/>
                  </a:lnTo>
                  <a:lnTo>
                    <a:pt x="447" y="75"/>
                  </a:lnTo>
                  <a:lnTo>
                    <a:pt x="445" y="94"/>
                  </a:lnTo>
                  <a:lnTo>
                    <a:pt x="437" y="112"/>
                  </a:lnTo>
                  <a:lnTo>
                    <a:pt x="424" y="127"/>
                  </a:lnTo>
                  <a:lnTo>
                    <a:pt x="409" y="139"/>
                  </a:lnTo>
                  <a:lnTo>
                    <a:pt x="392" y="148"/>
                  </a:lnTo>
                  <a:lnTo>
                    <a:pt x="372" y="150"/>
                  </a:lnTo>
                  <a:lnTo>
                    <a:pt x="75" y="150"/>
                  </a:lnTo>
                  <a:lnTo>
                    <a:pt x="54" y="148"/>
                  </a:lnTo>
                  <a:lnTo>
                    <a:pt x="36" y="139"/>
                  </a:lnTo>
                  <a:lnTo>
                    <a:pt x="21" y="127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5"/>
                  </a:lnTo>
                  <a:lnTo>
                    <a:pt x="2" y="55"/>
                  </a:lnTo>
                  <a:lnTo>
                    <a:pt x="10" y="38"/>
                  </a:lnTo>
                  <a:lnTo>
                    <a:pt x="22" y="23"/>
                  </a:lnTo>
                  <a:lnTo>
                    <a:pt x="38" y="10"/>
                  </a:lnTo>
                  <a:lnTo>
                    <a:pt x="55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672">
              <a:extLst>
                <a:ext uri="{FF2B5EF4-FFF2-40B4-BE49-F238E27FC236}">
                  <a16:creationId xmlns:a16="http://schemas.microsoft.com/office/drawing/2014/main" id="{C6BFEAC7-4EFD-472B-A37A-EBFBAD376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5" y="5294313"/>
              <a:ext cx="50800" cy="17463"/>
            </a:xfrm>
            <a:custGeom>
              <a:avLst/>
              <a:gdLst>
                <a:gd name="T0" fmla="*/ 75 w 447"/>
                <a:gd name="T1" fmla="*/ 0 h 151"/>
                <a:gd name="T2" fmla="*/ 372 w 447"/>
                <a:gd name="T3" fmla="*/ 0 h 151"/>
                <a:gd name="T4" fmla="*/ 392 w 447"/>
                <a:gd name="T5" fmla="*/ 3 h 151"/>
                <a:gd name="T6" fmla="*/ 409 w 447"/>
                <a:gd name="T7" fmla="*/ 11 h 151"/>
                <a:gd name="T8" fmla="*/ 424 w 447"/>
                <a:gd name="T9" fmla="*/ 24 h 151"/>
                <a:gd name="T10" fmla="*/ 437 w 447"/>
                <a:gd name="T11" fmla="*/ 38 h 151"/>
                <a:gd name="T12" fmla="*/ 445 w 447"/>
                <a:gd name="T13" fmla="*/ 56 h 151"/>
                <a:gd name="T14" fmla="*/ 447 w 447"/>
                <a:gd name="T15" fmla="*/ 76 h 151"/>
                <a:gd name="T16" fmla="*/ 445 w 447"/>
                <a:gd name="T17" fmla="*/ 95 h 151"/>
                <a:gd name="T18" fmla="*/ 437 w 447"/>
                <a:gd name="T19" fmla="*/ 113 h 151"/>
                <a:gd name="T20" fmla="*/ 424 w 447"/>
                <a:gd name="T21" fmla="*/ 128 h 151"/>
                <a:gd name="T22" fmla="*/ 409 w 447"/>
                <a:gd name="T23" fmla="*/ 140 h 151"/>
                <a:gd name="T24" fmla="*/ 392 w 447"/>
                <a:gd name="T25" fmla="*/ 149 h 151"/>
                <a:gd name="T26" fmla="*/ 372 w 447"/>
                <a:gd name="T27" fmla="*/ 151 h 151"/>
                <a:gd name="T28" fmla="*/ 75 w 447"/>
                <a:gd name="T29" fmla="*/ 151 h 151"/>
                <a:gd name="T30" fmla="*/ 54 w 447"/>
                <a:gd name="T31" fmla="*/ 149 h 151"/>
                <a:gd name="T32" fmla="*/ 36 w 447"/>
                <a:gd name="T33" fmla="*/ 140 h 151"/>
                <a:gd name="T34" fmla="*/ 21 w 447"/>
                <a:gd name="T35" fmla="*/ 128 h 151"/>
                <a:gd name="T36" fmla="*/ 9 w 447"/>
                <a:gd name="T37" fmla="*/ 114 h 151"/>
                <a:gd name="T38" fmla="*/ 2 w 447"/>
                <a:gd name="T39" fmla="*/ 95 h 151"/>
                <a:gd name="T40" fmla="*/ 0 w 447"/>
                <a:gd name="T41" fmla="*/ 76 h 151"/>
                <a:gd name="T42" fmla="*/ 2 w 447"/>
                <a:gd name="T43" fmla="*/ 56 h 151"/>
                <a:gd name="T44" fmla="*/ 10 w 447"/>
                <a:gd name="T45" fmla="*/ 38 h 151"/>
                <a:gd name="T46" fmla="*/ 22 w 447"/>
                <a:gd name="T47" fmla="*/ 24 h 151"/>
                <a:gd name="T48" fmla="*/ 38 w 447"/>
                <a:gd name="T49" fmla="*/ 11 h 151"/>
                <a:gd name="T50" fmla="*/ 55 w 447"/>
                <a:gd name="T51" fmla="*/ 3 h 151"/>
                <a:gd name="T52" fmla="*/ 75 w 447"/>
                <a:gd name="T5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7" h="151">
                  <a:moveTo>
                    <a:pt x="75" y="0"/>
                  </a:moveTo>
                  <a:lnTo>
                    <a:pt x="372" y="0"/>
                  </a:lnTo>
                  <a:lnTo>
                    <a:pt x="392" y="3"/>
                  </a:lnTo>
                  <a:lnTo>
                    <a:pt x="409" y="11"/>
                  </a:lnTo>
                  <a:lnTo>
                    <a:pt x="424" y="24"/>
                  </a:lnTo>
                  <a:lnTo>
                    <a:pt x="437" y="38"/>
                  </a:lnTo>
                  <a:lnTo>
                    <a:pt x="445" y="56"/>
                  </a:lnTo>
                  <a:lnTo>
                    <a:pt x="447" y="76"/>
                  </a:lnTo>
                  <a:lnTo>
                    <a:pt x="445" y="95"/>
                  </a:lnTo>
                  <a:lnTo>
                    <a:pt x="437" y="113"/>
                  </a:lnTo>
                  <a:lnTo>
                    <a:pt x="424" y="128"/>
                  </a:lnTo>
                  <a:lnTo>
                    <a:pt x="409" y="140"/>
                  </a:lnTo>
                  <a:lnTo>
                    <a:pt x="392" y="149"/>
                  </a:lnTo>
                  <a:lnTo>
                    <a:pt x="372" y="151"/>
                  </a:lnTo>
                  <a:lnTo>
                    <a:pt x="75" y="151"/>
                  </a:lnTo>
                  <a:lnTo>
                    <a:pt x="54" y="149"/>
                  </a:lnTo>
                  <a:lnTo>
                    <a:pt x="36" y="140"/>
                  </a:lnTo>
                  <a:lnTo>
                    <a:pt x="21" y="128"/>
                  </a:lnTo>
                  <a:lnTo>
                    <a:pt x="9" y="114"/>
                  </a:lnTo>
                  <a:lnTo>
                    <a:pt x="2" y="95"/>
                  </a:lnTo>
                  <a:lnTo>
                    <a:pt x="0" y="76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2" y="24"/>
                  </a:lnTo>
                  <a:lnTo>
                    <a:pt x="38" y="11"/>
                  </a:lnTo>
                  <a:lnTo>
                    <a:pt x="55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73">
              <a:extLst>
                <a:ext uri="{FF2B5EF4-FFF2-40B4-BE49-F238E27FC236}">
                  <a16:creationId xmlns:a16="http://schemas.microsoft.com/office/drawing/2014/main" id="{C128C5E3-B520-47B0-ADD7-5A20BF5F5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3125" y="5153025"/>
              <a:ext cx="334962" cy="214313"/>
            </a:xfrm>
            <a:custGeom>
              <a:avLst/>
              <a:gdLst>
                <a:gd name="T0" fmla="*/ 251 w 2961"/>
                <a:gd name="T1" fmla="*/ 217 h 1887"/>
                <a:gd name="T2" fmla="*/ 251 w 2961"/>
                <a:gd name="T3" fmla="*/ 1669 h 1887"/>
                <a:gd name="T4" fmla="*/ 2709 w 2961"/>
                <a:gd name="T5" fmla="*/ 1669 h 1887"/>
                <a:gd name="T6" fmla="*/ 2709 w 2961"/>
                <a:gd name="T7" fmla="*/ 217 h 1887"/>
                <a:gd name="T8" fmla="*/ 251 w 2961"/>
                <a:gd name="T9" fmla="*/ 217 h 1887"/>
                <a:gd name="T10" fmla="*/ 0 w 2961"/>
                <a:gd name="T11" fmla="*/ 0 h 1887"/>
                <a:gd name="T12" fmla="*/ 2960 w 2961"/>
                <a:gd name="T13" fmla="*/ 0 h 1887"/>
                <a:gd name="T14" fmla="*/ 2961 w 2961"/>
                <a:gd name="T15" fmla="*/ 1887 h 1887"/>
                <a:gd name="T16" fmla="*/ 0 w 2961"/>
                <a:gd name="T17" fmla="*/ 1887 h 1887"/>
                <a:gd name="T18" fmla="*/ 0 w 2961"/>
                <a:gd name="T1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1" h="1887">
                  <a:moveTo>
                    <a:pt x="251" y="217"/>
                  </a:moveTo>
                  <a:lnTo>
                    <a:pt x="251" y="1669"/>
                  </a:lnTo>
                  <a:lnTo>
                    <a:pt x="2709" y="1669"/>
                  </a:lnTo>
                  <a:lnTo>
                    <a:pt x="2709" y="217"/>
                  </a:lnTo>
                  <a:lnTo>
                    <a:pt x="251" y="217"/>
                  </a:lnTo>
                  <a:close/>
                  <a:moveTo>
                    <a:pt x="0" y="0"/>
                  </a:moveTo>
                  <a:lnTo>
                    <a:pt x="2960" y="0"/>
                  </a:lnTo>
                  <a:lnTo>
                    <a:pt x="2961" y="1887"/>
                  </a:lnTo>
                  <a:lnTo>
                    <a:pt x="0" y="18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8E7F217-FDF3-4E72-8C78-6E231F66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73" y="1704833"/>
            <a:ext cx="2838567" cy="31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br>
              <a:rPr lang="en-US" dirty="0"/>
            </a:br>
            <a:r>
              <a:rPr lang="en-US" dirty="0"/>
              <a:t>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010" y="1269102"/>
            <a:ext cx="4361941" cy="4319796"/>
          </a:xfrm>
        </p:spPr>
        <p:txBody>
          <a:bodyPr>
            <a:noAutofit/>
          </a:bodyPr>
          <a:lstStyle/>
          <a:p>
            <a:r>
              <a:rPr lang="en-US" sz="2000" dirty="0"/>
              <a:t>Customer churn is a </a:t>
            </a:r>
            <a:r>
              <a:rPr lang="en-US" sz="2000" b="1" u="sng" dirty="0"/>
              <a:t>common business problem</a:t>
            </a:r>
            <a:r>
              <a:rPr lang="en-US" sz="2000" b="1" dirty="0"/>
              <a:t> </a:t>
            </a:r>
            <a:r>
              <a:rPr lang="en-US" sz="2000" dirty="0"/>
              <a:t>across many industries. </a:t>
            </a:r>
          </a:p>
          <a:p>
            <a:endParaRPr lang="en-US" sz="2000" dirty="0"/>
          </a:p>
          <a:p>
            <a:r>
              <a:rPr lang="en-US" sz="2000" dirty="0"/>
              <a:t>Every time a customer leaves or cancels a subscription, it causes a </a:t>
            </a:r>
            <a:r>
              <a:rPr lang="en-US" sz="2000" b="1" u="sng" dirty="0"/>
              <a:t>significant loss on the business revenue</a:t>
            </a:r>
            <a:r>
              <a:rPr lang="en-US" sz="2000" dirty="0"/>
              <a:t>. It also </a:t>
            </a:r>
            <a:r>
              <a:rPr lang="en-US" sz="2000" u="sng" dirty="0"/>
              <a:t>hinders</a:t>
            </a:r>
            <a:r>
              <a:rPr lang="en-US" sz="2000" dirty="0"/>
              <a:t> company’s potential for growth. </a:t>
            </a:r>
          </a:p>
          <a:p>
            <a:endParaRPr lang="en-US" sz="2000" dirty="0"/>
          </a:p>
          <a:p>
            <a:r>
              <a:rPr lang="en-US" sz="2000" dirty="0"/>
              <a:t>Cost of acquiring a new customer is </a:t>
            </a:r>
            <a:r>
              <a:rPr lang="en-US" sz="2000" b="1" u="sng" dirty="0"/>
              <a:t>FIVE times more </a:t>
            </a:r>
            <a:r>
              <a:rPr lang="en-US" sz="2000" dirty="0"/>
              <a:t>than cost of retaining an existing customer </a:t>
            </a:r>
          </a:p>
          <a:p>
            <a:endParaRPr lang="en-US" sz="2000" dirty="0"/>
          </a:p>
          <a:p>
            <a:r>
              <a:rPr lang="en-US" sz="2000" dirty="0"/>
              <a:t>15 telco companies (at least) in Australia 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79799"/>
            <a:ext cx="4361941" cy="6925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also known as customer turnover or loss of customers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DC9E31-AFFD-428E-AFF7-5CE8504E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40499" y="1454726"/>
            <a:ext cx="513278" cy="513278"/>
          </a:xfrm>
          <a:prstGeom prst="rect">
            <a:avLst/>
          </a:prstGeom>
        </p:spPr>
      </p:pic>
      <p:pic>
        <p:nvPicPr>
          <p:cNvPr id="1032" name="Picture 8" descr="Customer free icon">
            <a:extLst>
              <a:ext uri="{FF2B5EF4-FFF2-40B4-BE49-F238E27FC236}">
                <a16:creationId xmlns:a16="http://schemas.microsoft.com/office/drawing/2014/main" id="{67EE2F69-AD06-4FA3-A78D-5AD2F739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80" y="4278853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EB5E8-F301-43C7-9676-27B7D36CE7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619085" y="2805107"/>
            <a:ext cx="431800" cy="431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197CA6A-D47A-493F-9E4A-D6FCA4A9E5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1232" y="5587355"/>
            <a:ext cx="513278" cy="307287"/>
            <a:chOff x="502" y="1554"/>
            <a:chExt cx="907" cy="543"/>
          </a:xfrm>
          <a:solidFill>
            <a:schemeClr val="bg1">
              <a:lumMod val="85000"/>
            </a:schemeClr>
          </a:solidFill>
        </p:grpSpPr>
        <p:sp>
          <p:nvSpPr>
            <p:cNvPr id="13" name="Freeform 283">
              <a:extLst>
                <a:ext uri="{FF2B5EF4-FFF2-40B4-BE49-F238E27FC236}">
                  <a16:creationId xmlns:a16="http://schemas.microsoft.com/office/drawing/2014/main" id="{8D0C6665-0761-4EB6-8A9A-0124987E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1554"/>
              <a:ext cx="207" cy="266"/>
            </a:xfrm>
            <a:custGeom>
              <a:avLst/>
              <a:gdLst>
                <a:gd name="T0" fmla="*/ 414 w 828"/>
                <a:gd name="T1" fmla="*/ 0 h 1062"/>
                <a:gd name="T2" fmla="*/ 429 w 828"/>
                <a:gd name="T3" fmla="*/ 0 h 1062"/>
                <a:gd name="T4" fmla="*/ 458 w 828"/>
                <a:gd name="T5" fmla="*/ 2 h 1062"/>
                <a:gd name="T6" fmla="*/ 495 w 828"/>
                <a:gd name="T7" fmla="*/ 7 h 1062"/>
                <a:gd name="T8" fmla="*/ 539 w 828"/>
                <a:gd name="T9" fmla="*/ 16 h 1062"/>
                <a:gd name="T10" fmla="*/ 588 w 828"/>
                <a:gd name="T11" fmla="*/ 32 h 1062"/>
                <a:gd name="T12" fmla="*/ 637 w 828"/>
                <a:gd name="T13" fmla="*/ 58 h 1062"/>
                <a:gd name="T14" fmla="*/ 686 w 828"/>
                <a:gd name="T15" fmla="*/ 93 h 1062"/>
                <a:gd name="T16" fmla="*/ 731 w 828"/>
                <a:gd name="T17" fmla="*/ 139 h 1062"/>
                <a:gd name="T18" fmla="*/ 770 w 828"/>
                <a:gd name="T19" fmla="*/ 200 h 1062"/>
                <a:gd name="T20" fmla="*/ 800 w 828"/>
                <a:gd name="T21" fmla="*/ 275 h 1062"/>
                <a:gd name="T22" fmla="*/ 820 w 828"/>
                <a:gd name="T23" fmla="*/ 367 h 1062"/>
                <a:gd name="T24" fmla="*/ 824 w 828"/>
                <a:gd name="T25" fmla="*/ 423 h 1062"/>
                <a:gd name="T26" fmla="*/ 826 w 828"/>
                <a:gd name="T27" fmla="*/ 440 h 1062"/>
                <a:gd name="T28" fmla="*/ 827 w 828"/>
                <a:gd name="T29" fmla="*/ 471 h 1062"/>
                <a:gd name="T30" fmla="*/ 828 w 828"/>
                <a:gd name="T31" fmla="*/ 514 h 1062"/>
                <a:gd name="T32" fmla="*/ 826 w 828"/>
                <a:gd name="T33" fmla="*/ 567 h 1062"/>
                <a:gd name="T34" fmla="*/ 820 w 828"/>
                <a:gd name="T35" fmla="*/ 626 h 1062"/>
                <a:gd name="T36" fmla="*/ 810 w 828"/>
                <a:gd name="T37" fmla="*/ 690 h 1062"/>
                <a:gd name="T38" fmla="*/ 795 w 828"/>
                <a:gd name="T39" fmla="*/ 756 h 1062"/>
                <a:gd name="T40" fmla="*/ 772 w 828"/>
                <a:gd name="T41" fmla="*/ 821 h 1062"/>
                <a:gd name="T42" fmla="*/ 740 w 828"/>
                <a:gd name="T43" fmla="*/ 884 h 1062"/>
                <a:gd name="T44" fmla="*/ 699 w 828"/>
                <a:gd name="T45" fmla="*/ 941 h 1062"/>
                <a:gd name="T46" fmla="*/ 647 w 828"/>
                <a:gd name="T47" fmla="*/ 989 h 1062"/>
                <a:gd name="T48" fmla="*/ 584 w 828"/>
                <a:gd name="T49" fmla="*/ 1028 h 1062"/>
                <a:gd name="T50" fmla="*/ 507 w 828"/>
                <a:gd name="T51" fmla="*/ 1052 h 1062"/>
                <a:gd name="T52" fmla="*/ 417 w 828"/>
                <a:gd name="T53" fmla="*/ 1062 h 1062"/>
                <a:gd name="T54" fmla="*/ 363 w 828"/>
                <a:gd name="T55" fmla="*/ 1060 h 1062"/>
                <a:gd name="T56" fmla="*/ 280 w 828"/>
                <a:gd name="T57" fmla="*/ 1042 h 1062"/>
                <a:gd name="T58" fmla="*/ 210 w 828"/>
                <a:gd name="T59" fmla="*/ 1010 h 1062"/>
                <a:gd name="T60" fmla="*/ 152 w 828"/>
                <a:gd name="T61" fmla="*/ 966 h 1062"/>
                <a:gd name="T62" fmla="*/ 107 w 828"/>
                <a:gd name="T63" fmla="*/ 913 h 1062"/>
                <a:gd name="T64" fmla="*/ 71 w 828"/>
                <a:gd name="T65" fmla="*/ 854 h 1062"/>
                <a:gd name="T66" fmla="*/ 44 w 828"/>
                <a:gd name="T67" fmla="*/ 789 h 1062"/>
                <a:gd name="T68" fmla="*/ 24 w 828"/>
                <a:gd name="T69" fmla="*/ 724 h 1062"/>
                <a:gd name="T70" fmla="*/ 11 w 828"/>
                <a:gd name="T71" fmla="*/ 658 h 1062"/>
                <a:gd name="T72" fmla="*/ 4 w 828"/>
                <a:gd name="T73" fmla="*/ 596 h 1062"/>
                <a:gd name="T74" fmla="*/ 0 w 828"/>
                <a:gd name="T75" fmla="*/ 540 h 1062"/>
                <a:gd name="T76" fmla="*/ 0 w 828"/>
                <a:gd name="T77" fmla="*/ 492 h 1062"/>
                <a:gd name="T78" fmla="*/ 1 w 828"/>
                <a:gd name="T79" fmla="*/ 454 h 1062"/>
                <a:gd name="T80" fmla="*/ 2 w 828"/>
                <a:gd name="T81" fmla="*/ 430 h 1062"/>
                <a:gd name="T82" fmla="*/ 3 w 828"/>
                <a:gd name="T83" fmla="*/ 421 h 1062"/>
                <a:gd name="T84" fmla="*/ 15 w 828"/>
                <a:gd name="T85" fmla="*/ 319 h 1062"/>
                <a:gd name="T86" fmla="*/ 41 w 828"/>
                <a:gd name="T87" fmla="*/ 235 h 1062"/>
                <a:gd name="T88" fmla="*/ 76 w 828"/>
                <a:gd name="T89" fmla="*/ 168 h 1062"/>
                <a:gd name="T90" fmla="*/ 119 w 828"/>
                <a:gd name="T91" fmla="*/ 114 h 1062"/>
                <a:gd name="T92" fmla="*/ 166 w 828"/>
                <a:gd name="T93" fmla="*/ 74 h 1062"/>
                <a:gd name="T94" fmla="*/ 216 w 828"/>
                <a:gd name="T95" fmla="*/ 44 h 1062"/>
                <a:gd name="T96" fmla="*/ 265 w 828"/>
                <a:gd name="T97" fmla="*/ 24 h 1062"/>
                <a:gd name="T98" fmla="*/ 312 w 828"/>
                <a:gd name="T99" fmla="*/ 10 h 1062"/>
                <a:gd name="T100" fmla="*/ 352 w 828"/>
                <a:gd name="T101" fmla="*/ 4 h 1062"/>
                <a:gd name="T102" fmla="*/ 385 w 828"/>
                <a:gd name="T103" fmla="*/ 0 h 1062"/>
                <a:gd name="T104" fmla="*/ 407 w 828"/>
                <a:gd name="T105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8" h="1062">
                  <a:moveTo>
                    <a:pt x="407" y="0"/>
                  </a:moveTo>
                  <a:lnTo>
                    <a:pt x="414" y="0"/>
                  </a:lnTo>
                  <a:lnTo>
                    <a:pt x="421" y="0"/>
                  </a:lnTo>
                  <a:lnTo>
                    <a:pt x="429" y="0"/>
                  </a:lnTo>
                  <a:lnTo>
                    <a:pt x="443" y="0"/>
                  </a:lnTo>
                  <a:lnTo>
                    <a:pt x="458" y="2"/>
                  </a:lnTo>
                  <a:lnTo>
                    <a:pt x="476" y="4"/>
                  </a:lnTo>
                  <a:lnTo>
                    <a:pt x="495" y="7"/>
                  </a:lnTo>
                  <a:lnTo>
                    <a:pt x="516" y="10"/>
                  </a:lnTo>
                  <a:lnTo>
                    <a:pt x="539" y="16"/>
                  </a:lnTo>
                  <a:lnTo>
                    <a:pt x="562" y="24"/>
                  </a:lnTo>
                  <a:lnTo>
                    <a:pt x="588" y="32"/>
                  </a:lnTo>
                  <a:lnTo>
                    <a:pt x="612" y="44"/>
                  </a:lnTo>
                  <a:lnTo>
                    <a:pt x="637" y="58"/>
                  </a:lnTo>
                  <a:lnTo>
                    <a:pt x="662" y="74"/>
                  </a:lnTo>
                  <a:lnTo>
                    <a:pt x="686" y="93"/>
                  </a:lnTo>
                  <a:lnTo>
                    <a:pt x="709" y="114"/>
                  </a:lnTo>
                  <a:lnTo>
                    <a:pt x="731" y="139"/>
                  </a:lnTo>
                  <a:lnTo>
                    <a:pt x="752" y="168"/>
                  </a:lnTo>
                  <a:lnTo>
                    <a:pt x="770" y="200"/>
                  </a:lnTo>
                  <a:lnTo>
                    <a:pt x="787" y="235"/>
                  </a:lnTo>
                  <a:lnTo>
                    <a:pt x="800" y="275"/>
                  </a:lnTo>
                  <a:lnTo>
                    <a:pt x="811" y="319"/>
                  </a:lnTo>
                  <a:lnTo>
                    <a:pt x="820" y="367"/>
                  </a:lnTo>
                  <a:lnTo>
                    <a:pt x="824" y="421"/>
                  </a:lnTo>
                  <a:lnTo>
                    <a:pt x="824" y="423"/>
                  </a:lnTo>
                  <a:lnTo>
                    <a:pt x="824" y="429"/>
                  </a:lnTo>
                  <a:lnTo>
                    <a:pt x="826" y="440"/>
                  </a:lnTo>
                  <a:lnTo>
                    <a:pt x="827" y="453"/>
                  </a:lnTo>
                  <a:lnTo>
                    <a:pt x="827" y="471"/>
                  </a:lnTo>
                  <a:lnTo>
                    <a:pt x="828" y="492"/>
                  </a:lnTo>
                  <a:lnTo>
                    <a:pt x="828" y="514"/>
                  </a:lnTo>
                  <a:lnTo>
                    <a:pt x="827" y="539"/>
                  </a:lnTo>
                  <a:lnTo>
                    <a:pt x="826" y="567"/>
                  </a:lnTo>
                  <a:lnTo>
                    <a:pt x="823" y="596"/>
                  </a:lnTo>
                  <a:lnTo>
                    <a:pt x="820" y="626"/>
                  </a:lnTo>
                  <a:lnTo>
                    <a:pt x="816" y="658"/>
                  </a:lnTo>
                  <a:lnTo>
                    <a:pt x="810" y="690"/>
                  </a:lnTo>
                  <a:lnTo>
                    <a:pt x="804" y="723"/>
                  </a:lnTo>
                  <a:lnTo>
                    <a:pt x="795" y="756"/>
                  </a:lnTo>
                  <a:lnTo>
                    <a:pt x="784" y="789"/>
                  </a:lnTo>
                  <a:lnTo>
                    <a:pt x="772" y="821"/>
                  </a:lnTo>
                  <a:lnTo>
                    <a:pt x="757" y="853"/>
                  </a:lnTo>
                  <a:lnTo>
                    <a:pt x="740" y="884"/>
                  </a:lnTo>
                  <a:lnTo>
                    <a:pt x="721" y="913"/>
                  </a:lnTo>
                  <a:lnTo>
                    <a:pt x="699" y="941"/>
                  </a:lnTo>
                  <a:lnTo>
                    <a:pt x="675" y="966"/>
                  </a:lnTo>
                  <a:lnTo>
                    <a:pt x="647" y="989"/>
                  </a:lnTo>
                  <a:lnTo>
                    <a:pt x="618" y="1010"/>
                  </a:lnTo>
                  <a:lnTo>
                    <a:pt x="584" y="1028"/>
                  </a:lnTo>
                  <a:lnTo>
                    <a:pt x="548" y="1042"/>
                  </a:lnTo>
                  <a:lnTo>
                    <a:pt x="507" y="1052"/>
                  </a:lnTo>
                  <a:lnTo>
                    <a:pt x="465" y="1060"/>
                  </a:lnTo>
                  <a:lnTo>
                    <a:pt x="417" y="1062"/>
                  </a:lnTo>
                  <a:lnTo>
                    <a:pt x="411" y="1062"/>
                  </a:lnTo>
                  <a:lnTo>
                    <a:pt x="363" y="1060"/>
                  </a:lnTo>
                  <a:lnTo>
                    <a:pt x="319" y="1053"/>
                  </a:lnTo>
                  <a:lnTo>
                    <a:pt x="280" y="1042"/>
                  </a:lnTo>
                  <a:lnTo>
                    <a:pt x="243" y="1028"/>
                  </a:lnTo>
                  <a:lnTo>
                    <a:pt x="210" y="1010"/>
                  </a:lnTo>
                  <a:lnTo>
                    <a:pt x="179" y="989"/>
                  </a:lnTo>
                  <a:lnTo>
                    <a:pt x="152" y="966"/>
                  </a:lnTo>
                  <a:lnTo>
                    <a:pt x="128" y="941"/>
                  </a:lnTo>
                  <a:lnTo>
                    <a:pt x="107" y="913"/>
                  </a:lnTo>
                  <a:lnTo>
                    <a:pt x="87" y="884"/>
                  </a:lnTo>
                  <a:lnTo>
                    <a:pt x="71" y="854"/>
                  </a:lnTo>
                  <a:lnTo>
                    <a:pt x="56" y="822"/>
                  </a:lnTo>
                  <a:lnTo>
                    <a:pt x="44" y="789"/>
                  </a:lnTo>
                  <a:lnTo>
                    <a:pt x="33" y="757"/>
                  </a:lnTo>
                  <a:lnTo>
                    <a:pt x="24" y="724"/>
                  </a:lnTo>
                  <a:lnTo>
                    <a:pt x="18" y="691"/>
                  </a:lnTo>
                  <a:lnTo>
                    <a:pt x="11" y="658"/>
                  </a:lnTo>
                  <a:lnTo>
                    <a:pt x="7" y="627"/>
                  </a:lnTo>
                  <a:lnTo>
                    <a:pt x="4" y="596"/>
                  </a:lnTo>
                  <a:lnTo>
                    <a:pt x="2" y="56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0" y="492"/>
                  </a:lnTo>
                  <a:lnTo>
                    <a:pt x="0" y="471"/>
                  </a:lnTo>
                  <a:lnTo>
                    <a:pt x="1" y="454"/>
                  </a:lnTo>
                  <a:lnTo>
                    <a:pt x="2" y="440"/>
                  </a:lnTo>
                  <a:lnTo>
                    <a:pt x="2" y="430"/>
                  </a:lnTo>
                  <a:lnTo>
                    <a:pt x="3" y="423"/>
                  </a:lnTo>
                  <a:lnTo>
                    <a:pt x="3" y="421"/>
                  </a:lnTo>
                  <a:lnTo>
                    <a:pt x="8" y="367"/>
                  </a:lnTo>
                  <a:lnTo>
                    <a:pt x="15" y="319"/>
                  </a:lnTo>
                  <a:lnTo>
                    <a:pt x="26" y="275"/>
                  </a:lnTo>
                  <a:lnTo>
                    <a:pt x="41" y="235"/>
                  </a:lnTo>
                  <a:lnTo>
                    <a:pt x="57" y="200"/>
                  </a:lnTo>
                  <a:lnTo>
                    <a:pt x="76" y="168"/>
                  </a:lnTo>
                  <a:lnTo>
                    <a:pt x="97" y="139"/>
                  </a:lnTo>
                  <a:lnTo>
                    <a:pt x="119" y="114"/>
                  </a:lnTo>
                  <a:lnTo>
                    <a:pt x="142" y="93"/>
                  </a:lnTo>
                  <a:lnTo>
                    <a:pt x="166" y="74"/>
                  </a:lnTo>
                  <a:lnTo>
                    <a:pt x="190" y="58"/>
                  </a:lnTo>
                  <a:lnTo>
                    <a:pt x="216" y="44"/>
                  </a:lnTo>
                  <a:lnTo>
                    <a:pt x="240" y="32"/>
                  </a:lnTo>
                  <a:lnTo>
                    <a:pt x="265" y="24"/>
                  </a:lnTo>
                  <a:lnTo>
                    <a:pt x="288" y="16"/>
                  </a:lnTo>
                  <a:lnTo>
                    <a:pt x="312" y="10"/>
                  </a:lnTo>
                  <a:lnTo>
                    <a:pt x="332" y="7"/>
                  </a:lnTo>
                  <a:lnTo>
                    <a:pt x="352" y="4"/>
                  </a:lnTo>
                  <a:lnTo>
                    <a:pt x="370" y="2"/>
                  </a:lnTo>
                  <a:lnTo>
                    <a:pt x="385" y="0"/>
                  </a:lnTo>
                  <a:lnTo>
                    <a:pt x="397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84">
              <a:extLst>
                <a:ext uri="{FF2B5EF4-FFF2-40B4-BE49-F238E27FC236}">
                  <a16:creationId xmlns:a16="http://schemas.microsoft.com/office/drawing/2014/main" id="{E443C31D-4A10-4493-81B9-1B96A4F80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1660"/>
              <a:ext cx="166" cy="214"/>
            </a:xfrm>
            <a:custGeom>
              <a:avLst/>
              <a:gdLst>
                <a:gd name="T0" fmla="*/ 333 w 665"/>
                <a:gd name="T1" fmla="*/ 2 h 855"/>
                <a:gd name="T2" fmla="*/ 347 w 665"/>
                <a:gd name="T3" fmla="*/ 2 h 855"/>
                <a:gd name="T4" fmla="*/ 373 w 665"/>
                <a:gd name="T5" fmla="*/ 3 h 855"/>
                <a:gd name="T6" fmla="*/ 408 w 665"/>
                <a:gd name="T7" fmla="*/ 8 h 855"/>
                <a:gd name="T8" fmla="*/ 448 w 665"/>
                <a:gd name="T9" fmla="*/ 18 h 855"/>
                <a:gd name="T10" fmla="*/ 491 w 665"/>
                <a:gd name="T11" fmla="*/ 36 h 855"/>
                <a:gd name="T12" fmla="*/ 535 w 665"/>
                <a:gd name="T13" fmla="*/ 62 h 855"/>
                <a:gd name="T14" fmla="*/ 576 w 665"/>
                <a:gd name="T15" fmla="*/ 100 h 855"/>
                <a:gd name="T16" fmla="*/ 612 w 665"/>
                <a:gd name="T17" fmla="*/ 149 h 855"/>
                <a:gd name="T18" fmla="*/ 641 w 665"/>
                <a:gd name="T19" fmla="*/ 213 h 855"/>
                <a:gd name="T20" fmla="*/ 658 w 665"/>
                <a:gd name="T21" fmla="*/ 293 h 855"/>
                <a:gd name="T22" fmla="*/ 663 w 665"/>
                <a:gd name="T23" fmla="*/ 342 h 855"/>
                <a:gd name="T24" fmla="*/ 664 w 665"/>
                <a:gd name="T25" fmla="*/ 358 h 855"/>
                <a:gd name="T26" fmla="*/ 665 w 665"/>
                <a:gd name="T27" fmla="*/ 389 h 855"/>
                <a:gd name="T28" fmla="*/ 665 w 665"/>
                <a:gd name="T29" fmla="*/ 431 h 855"/>
                <a:gd name="T30" fmla="*/ 662 w 665"/>
                <a:gd name="T31" fmla="*/ 482 h 855"/>
                <a:gd name="T32" fmla="*/ 655 w 665"/>
                <a:gd name="T33" fmla="*/ 537 h 855"/>
                <a:gd name="T34" fmla="*/ 642 w 665"/>
                <a:gd name="T35" fmla="*/ 596 h 855"/>
                <a:gd name="T36" fmla="*/ 623 w 665"/>
                <a:gd name="T37" fmla="*/ 655 h 855"/>
                <a:gd name="T38" fmla="*/ 596 w 665"/>
                <a:gd name="T39" fmla="*/ 711 h 855"/>
                <a:gd name="T40" fmla="*/ 558 w 665"/>
                <a:gd name="T41" fmla="*/ 761 h 855"/>
                <a:gd name="T42" fmla="*/ 511 w 665"/>
                <a:gd name="T43" fmla="*/ 804 h 855"/>
                <a:gd name="T44" fmla="*/ 450 w 665"/>
                <a:gd name="T45" fmla="*/ 835 h 855"/>
                <a:gd name="T46" fmla="*/ 377 w 665"/>
                <a:gd name="T47" fmla="*/ 853 h 855"/>
                <a:gd name="T48" fmla="*/ 331 w 665"/>
                <a:gd name="T49" fmla="*/ 855 h 855"/>
                <a:gd name="T50" fmla="*/ 249 w 665"/>
                <a:gd name="T51" fmla="*/ 846 h 855"/>
                <a:gd name="T52" fmla="*/ 183 w 665"/>
                <a:gd name="T53" fmla="*/ 821 h 855"/>
                <a:gd name="T54" fmla="*/ 129 w 665"/>
                <a:gd name="T55" fmla="*/ 785 h 855"/>
                <a:gd name="T56" fmla="*/ 87 w 665"/>
                <a:gd name="T57" fmla="*/ 737 h 855"/>
                <a:gd name="T58" fmla="*/ 54 w 665"/>
                <a:gd name="T59" fmla="*/ 683 h 855"/>
                <a:gd name="T60" fmla="*/ 31 w 665"/>
                <a:gd name="T61" fmla="*/ 626 h 855"/>
                <a:gd name="T62" fmla="*/ 16 w 665"/>
                <a:gd name="T63" fmla="*/ 567 h 855"/>
                <a:gd name="T64" fmla="*/ 6 w 665"/>
                <a:gd name="T65" fmla="*/ 509 h 855"/>
                <a:gd name="T66" fmla="*/ 1 w 665"/>
                <a:gd name="T67" fmla="*/ 455 h 855"/>
                <a:gd name="T68" fmla="*/ 0 w 665"/>
                <a:gd name="T69" fmla="*/ 409 h 855"/>
                <a:gd name="T70" fmla="*/ 0 w 665"/>
                <a:gd name="T71" fmla="*/ 373 h 855"/>
                <a:gd name="T72" fmla="*/ 1 w 665"/>
                <a:gd name="T73" fmla="*/ 348 h 855"/>
                <a:gd name="T74" fmla="*/ 3 w 665"/>
                <a:gd name="T75" fmla="*/ 340 h 855"/>
                <a:gd name="T76" fmla="*/ 14 w 665"/>
                <a:gd name="T77" fmla="*/ 250 h 855"/>
                <a:gd name="T78" fmla="*/ 38 w 665"/>
                <a:gd name="T79" fmla="*/ 179 h 855"/>
                <a:gd name="T80" fmla="*/ 70 w 665"/>
                <a:gd name="T81" fmla="*/ 123 h 855"/>
                <a:gd name="T82" fmla="*/ 109 w 665"/>
                <a:gd name="T83" fmla="*/ 80 h 855"/>
                <a:gd name="T84" fmla="*/ 152 w 665"/>
                <a:gd name="T85" fmla="*/ 48 h 855"/>
                <a:gd name="T86" fmla="*/ 196 w 665"/>
                <a:gd name="T87" fmla="*/ 26 h 855"/>
                <a:gd name="T88" fmla="*/ 238 w 665"/>
                <a:gd name="T89" fmla="*/ 13 h 855"/>
                <a:gd name="T90" fmla="*/ 275 w 665"/>
                <a:gd name="T91" fmla="*/ 5 h 855"/>
                <a:gd name="T92" fmla="*/ 306 w 665"/>
                <a:gd name="T93" fmla="*/ 2 h 855"/>
                <a:gd name="T94" fmla="*/ 327 w 665"/>
                <a:gd name="T95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5" h="855">
                  <a:moveTo>
                    <a:pt x="327" y="0"/>
                  </a:moveTo>
                  <a:lnTo>
                    <a:pt x="333" y="2"/>
                  </a:lnTo>
                  <a:lnTo>
                    <a:pt x="338" y="2"/>
                  </a:lnTo>
                  <a:lnTo>
                    <a:pt x="347" y="2"/>
                  </a:lnTo>
                  <a:lnTo>
                    <a:pt x="359" y="2"/>
                  </a:lnTo>
                  <a:lnTo>
                    <a:pt x="373" y="3"/>
                  </a:lnTo>
                  <a:lnTo>
                    <a:pt x="390" y="5"/>
                  </a:lnTo>
                  <a:lnTo>
                    <a:pt x="408" y="8"/>
                  </a:lnTo>
                  <a:lnTo>
                    <a:pt x="427" y="13"/>
                  </a:lnTo>
                  <a:lnTo>
                    <a:pt x="448" y="18"/>
                  </a:lnTo>
                  <a:lnTo>
                    <a:pt x="469" y="26"/>
                  </a:lnTo>
                  <a:lnTo>
                    <a:pt x="491" y="36"/>
                  </a:lnTo>
                  <a:lnTo>
                    <a:pt x="513" y="48"/>
                  </a:lnTo>
                  <a:lnTo>
                    <a:pt x="535" y="62"/>
                  </a:lnTo>
                  <a:lnTo>
                    <a:pt x="556" y="80"/>
                  </a:lnTo>
                  <a:lnTo>
                    <a:pt x="576" y="100"/>
                  </a:lnTo>
                  <a:lnTo>
                    <a:pt x="596" y="123"/>
                  </a:lnTo>
                  <a:lnTo>
                    <a:pt x="612" y="149"/>
                  </a:lnTo>
                  <a:lnTo>
                    <a:pt x="628" y="179"/>
                  </a:lnTo>
                  <a:lnTo>
                    <a:pt x="641" y="213"/>
                  </a:lnTo>
                  <a:lnTo>
                    <a:pt x="651" y="250"/>
                  </a:lnTo>
                  <a:lnTo>
                    <a:pt x="658" y="293"/>
                  </a:lnTo>
                  <a:lnTo>
                    <a:pt x="663" y="340"/>
                  </a:lnTo>
                  <a:lnTo>
                    <a:pt x="663" y="342"/>
                  </a:lnTo>
                  <a:lnTo>
                    <a:pt x="663" y="348"/>
                  </a:lnTo>
                  <a:lnTo>
                    <a:pt x="664" y="358"/>
                  </a:lnTo>
                  <a:lnTo>
                    <a:pt x="665" y="372"/>
                  </a:lnTo>
                  <a:lnTo>
                    <a:pt x="665" y="389"/>
                  </a:lnTo>
                  <a:lnTo>
                    <a:pt x="665" y="409"/>
                  </a:lnTo>
                  <a:lnTo>
                    <a:pt x="665" y="431"/>
                  </a:lnTo>
                  <a:lnTo>
                    <a:pt x="664" y="455"/>
                  </a:lnTo>
                  <a:lnTo>
                    <a:pt x="662" y="482"/>
                  </a:lnTo>
                  <a:lnTo>
                    <a:pt x="658" y="508"/>
                  </a:lnTo>
                  <a:lnTo>
                    <a:pt x="655" y="537"/>
                  </a:lnTo>
                  <a:lnTo>
                    <a:pt x="650" y="567"/>
                  </a:lnTo>
                  <a:lnTo>
                    <a:pt x="642" y="596"/>
                  </a:lnTo>
                  <a:lnTo>
                    <a:pt x="633" y="626"/>
                  </a:lnTo>
                  <a:lnTo>
                    <a:pt x="623" y="655"/>
                  </a:lnTo>
                  <a:lnTo>
                    <a:pt x="610" y="683"/>
                  </a:lnTo>
                  <a:lnTo>
                    <a:pt x="596" y="711"/>
                  </a:lnTo>
                  <a:lnTo>
                    <a:pt x="578" y="737"/>
                  </a:lnTo>
                  <a:lnTo>
                    <a:pt x="558" y="761"/>
                  </a:lnTo>
                  <a:lnTo>
                    <a:pt x="536" y="785"/>
                  </a:lnTo>
                  <a:lnTo>
                    <a:pt x="511" y="804"/>
                  </a:lnTo>
                  <a:lnTo>
                    <a:pt x="482" y="821"/>
                  </a:lnTo>
                  <a:lnTo>
                    <a:pt x="450" y="835"/>
                  </a:lnTo>
                  <a:lnTo>
                    <a:pt x="415" y="846"/>
                  </a:lnTo>
                  <a:lnTo>
                    <a:pt x="377" y="853"/>
                  </a:lnTo>
                  <a:lnTo>
                    <a:pt x="335" y="855"/>
                  </a:lnTo>
                  <a:lnTo>
                    <a:pt x="331" y="855"/>
                  </a:lnTo>
                  <a:lnTo>
                    <a:pt x="288" y="853"/>
                  </a:lnTo>
                  <a:lnTo>
                    <a:pt x="249" y="846"/>
                  </a:lnTo>
                  <a:lnTo>
                    <a:pt x="215" y="835"/>
                  </a:lnTo>
                  <a:lnTo>
                    <a:pt x="183" y="821"/>
                  </a:lnTo>
                  <a:lnTo>
                    <a:pt x="154" y="804"/>
                  </a:lnTo>
                  <a:lnTo>
                    <a:pt x="129" y="785"/>
                  </a:lnTo>
                  <a:lnTo>
                    <a:pt x="107" y="761"/>
                  </a:lnTo>
                  <a:lnTo>
                    <a:pt x="87" y="737"/>
                  </a:lnTo>
                  <a:lnTo>
                    <a:pt x="70" y="711"/>
                  </a:lnTo>
                  <a:lnTo>
                    <a:pt x="54" y="683"/>
                  </a:lnTo>
                  <a:lnTo>
                    <a:pt x="42" y="655"/>
                  </a:lnTo>
                  <a:lnTo>
                    <a:pt x="31" y="626"/>
                  </a:lnTo>
                  <a:lnTo>
                    <a:pt x="22" y="596"/>
                  </a:lnTo>
                  <a:lnTo>
                    <a:pt x="16" y="567"/>
                  </a:lnTo>
                  <a:lnTo>
                    <a:pt x="10" y="538"/>
                  </a:lnTo>
                  <a:lnTo>
                    <a:pt x="6" y="509"/>
                  </a:lnTo>
                  <a:lnTo>
                    <a:pt x="4" y="482"/>
                  </a:lnTo>
                  <a:lnTo>
                    <a:pt x="1" y="455"/>
                  </a:lnTo>
                  <a:lnTo>
                    <a:pt x="0" y="431"/>
                  </a:lnTo>
                  <a:lnTo>
                    <a:pt x="0" y="409"/>
                  </a:lnTo>
                  <a:lnTo>
                    <a:pt x="0" y="389"/>
                  </a:lnTo>
                  <a:lnTo>
                    <a:pt x="0" y="373"/>
                  </a:lnTo>
                  <a:lnTo>
                    <a:pt x="1" y="358"/>
                  </a:lnTo>
                  <a:lnTo>
                    <a:pt x="1" y="348"/>
                  </a:lnTo>
                  <a:lnTo>
                    <a:pt x="3" y="342"/>
                  </a:lnTo>
                  <a:lnTo>
                    <a:pt x="3" y="340"/>
                  </a:lnTo>
                  <a:lnTo>
                    <a:pt x="7" y="293"/>
                  </a:lnTo>
                  <a:lnTo>
                    <a:pt x="14" y="250"/>
                  </a:lnTo>
                  <a:lnTo>
                    <a:pt x="25" y="213"/>
                  </a:lnTo>
                  <a:lnTo>
                    <a:pt x="38" y="179"/>
                  </a:lnTo>
                  <a:lnTo>
                    <a:pt x="53" y="149"/>
                  </a:lnTo>
                  <a:lnTo>
                    <a:pt x="70" y="123"/>
                  </a:lnTo>
                  <a:lnTo>
                    <a:pt x="88" y="100"/>
                  </a:lnTo>
                  <a:lnTo>
                    <a:pt x="109" y="80"/>
                  </a:lnTo>
                  <a:lnTo>
                    <a:pt x="130" y="62"/>
                  </a:lnTo>
                  <a:lnTo>
                    <a:pt x="152" y="48"/>
                  </a:lnTo>
                  <a:lnTo>
                    <a:pt x="174" y="36"/>
                  </a:lnTo>
                  <a:lnTo>
                    <a:pt x="196" y="26"/>
                  </a:lnTo>
                  <a:lnTo>
                    <a:pt x="217" y="18"/>
                  </a:lnTo>
                  <a:lnTo>
                    <a:pt x="238" y="13"/>
                  </a:lnTo>
                  <a:lnTo>
                    <a:pt x="258" y="8"/>
                  </a:lnTo>
                  <a:lnTo>
                    <a:pt x="275" y="5"/>
                  </a:lnTo>
                  <a:lnTo>
                    <a:pt x="292" y="3"/>
                  </a:lnTo>
                  <a:lnTo>
                    <a:pt x="306" y="2"/>
                  </a:lnTo>
                  <a:lnTo>
                    <a:pt x="318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85">
              <a:extLst>
                <a:ext uri="{FF2B5EF4-FFF2-40B4-BE49-F238E27FC236}">
                  <a16:creationId xmlns:a16="http://schemas.microsoft.com/office/drawing/2014/main" id="{AE2A0EE2-1494-499C-8F82-EFED49C2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" y="1846"/>
              <a:ext cx="907" cy="251"/>
            </a:xfrm>
            <a:custGeom>
              <a:avLst/>
              <a:gdLst>
                <a:gd name="T0" fmla="*/ 1830 w 3630"/>
                <a:gd name="T1" fmla="*/ 0 h 1001"/>
                <a:gd name="T2" fmla="*/ 1872 w 3630"/>
                <a:gd name="T3" fmla="*/ 9 h 1001"/>
                <a:gd name="T4" fmla="*/ 1914 w 3630"/>
                <a:gd name="T5" fmla="*/ 36 h 1001"/>
                <a:gd name="T6" fmla="*/ 1932 w 3630"/>
                <a:gd name="T7" fmla="*/ 91 h 1001"/>
                <a:gd name="T8" fmla="*/ 1902 w 3630"/>
                <a:gd name="T9" fmla="*/ 184 h 1001"/>
                <a:gd name="T10" fmla="*/ 2122 w 3630"/>
                <a:gd name="T11" fmla="*/ 0 h 1001"/>
                <a:gd name="T12" fmla="*/ 2163 w 3630"/>
                <a:gd name="T13" fmla="*/ 21 h 1001"/>
                <a:gd name="T14" fmla="*/ 2265 w 3630"/>
                <a:gd name="T15" fmla="*/ 74 h 1001"/>
                <a:gd name="T16" fmla="*/ 2404 w 3630"/>
                <a:gd name="T17" fmla="*/ 151 h 1001"/>
                <a:gd name="T18" fmla="*/ 2542 w 3630"/>
                <a:gd name="T19" fmla="*/ 237 h 1001"/>
                <a:gd name="T20" fmla="*/ 2640 w 3630"/>
                <a:gd name="T21" fmla="*/ 217 h 1001"/>
                <a:gd name="T22" fmla="*/ 2682 w 3630"/>
                <a:gd name="T23" fmla="*/ 197 h 1001"/>
                <a:gd name="T24" fmla="*/ 2857 w 3630"/>
                <a:gd name="T25" fmla="*/ 340 h 1001"/>
                <a:gd name="T26" fmla="*/ 2835 w 3630"/>
                <a:gd name="T27" fmla="*/ 261 h 1001"/>
                <a:gd name="T28" fmla="*/ 2857 w 3630"/>
                <a:gd name="T29" fmla="*/ 218 h 1001"/>
                <a:gd name="T30" fmla="*/ 2897 w 3630"/>
                <a:gd name="T31" fmla="*/ 200 h 1001"/>
                <a:gd name="T32" fmla="*/ 2928 w 3630"/>
                <a:gd name="T33" fmla="*/ 197 h 1001"/>
                <a:gd name="T34" fmla="*/ 2951 w 3630"/>
                <a:gd name="T35" fmla="*/ 199 h 1001"/>
                <a:gd name="T36" fmla="*/ 2990 w 3630"/>
                <a:gd name="T37" fmla="*/ 211 h 1001"/>
                <a:gd name="T38" fmla="*/ 3020 w 3630"/>
                <a:gd name="T39" fmla="*/ 248 h 1001"/>
                <a:gd name="T40" fmla="*/ 3011 w 3630"/>
                <a:gd name="T41" fmla="*/ 317 h 1001"/>
                <a:gd name="T42" fmla="*/ 3042 w 3630"/>
                <a:gd name="T43" fmla="*/ 619 h 1001"/>
                <a:gd name="T44" fmla="*/ 3196 w 3630"/>
                <a:gd name="T45" fmla="*/ 208 h 1001"/>
                <a:gd name="T46" fmla="*/ 3278 w 3630"/>
                <a:gd name="T47" fmla="*/ 250 h 1001"/>
                <a:gd name="T48" fmla="*/ 3395 w 3630"/>
                <a:gd name="T49" fmla="*/ 315 h 1001"/>
                <a:gd name="T50" fmla="*/ 3526 w 3630"/>
                <a:gd name="T51" fmla="*/ 396 h 1001"/>
                <a:gd name="T52" fmla="*/ 3608 w 3630"/>
                <a:gd name="T53" fmla="*/ 500 h 1001"/>
                <a:gd name="T54" fmla="*/ 3629 w 3630"/>
                <a:gd name="T55" fmla="*/ 630 h 1001"/>
                <a:gd name="T56" fmla="*/ 2 w 3630"/>
                <a:gd name="T57" fmla="*/ 594 h 1001"/>
                <a:gd name="T58" fmla="*/ 34 w 3630"/>
                <a:gd name="T59" fmla="*/ 471 h 1001"/>
                <a:gd name="T60" fmla="*/ 136 w 3630"/>
                <a:gd name="T61" fmla="*/ 371 h 1001"/>
                <a:gd name="T62" fmla="*/ 265 w 3630"/>
                <a:gd name="T63" fmla="*/ 296 h 1001"/>
                <a:gd name="T64" fmla="*/ 375 w 3630"/>
                <a:gd name="T65" fmla="*/ 236 h 1001"/>
                <a:gd name="T66" fmla="*/ 444 w 3630"/>
                <a:gd name="T67" fmla="*/ 201 h 1001"/>
                <a:gd name="T68" fmla="*/ 664 w 3630"/>
                <a:gd name="T69" fmla="*/ 398 h 1001"/>
                <a:gd name="T70" fmla="*/ 610 w 3630"/>
                <a:gd name="T71" fmla="*/ 295 h 1001"/>
                <a:gd name="T72" fmla="*/ 614 w 3630"/>
                <a:gd name="T73" fmla="*/ 236 h 1001"/>
                <a:gd name="T74" fmla="*/ 648 w 3630"/>
                <a:gd name="T75" fmla="*/ 207 h 1001"/>
                <a:gd name="T76" fmla="*/ 687 w 3630"/>
                <a:gd name="T77" fmla="*/ 198 h 1001"/>
                <a:gd name="T78" fmla="*/ 707 w 3630"/>
                <a:gd name="T79" fmla="*/ 197 h 1001"/>
                <a:gd name="T80" fmla="*/ 742 w 3630"/>
                <a:gd name="T81" fmla="*/ 204 h 1001"/>
                <a:gd name="T82" fmla="*/ 779 w 3630"/>
                <a:gd name="T83" fmla="*/ 226 h 1001"/>
                <a:gd name="T84" fmla="*/ 794 w 3630"/>
                <a:gd name="T85" fmla="*/ 277 h 1001"/>
                <a:gd name="T86" fmla="*/ 756 w 3630"/>
                <a:gd name="T87" fmla="*/ 368 h 1001"/>
                <a:gd name="T88" fmla="*/ 950 w 3630"/>
                <a:gd name="T89" fmla="*/ 198 h 1001"/>
                <a:gd name="T90" fmla="*/ 1010 w 3630"/>
                <a:gd name="T91" fmla="*/ 229 h 1001"/>
                <a:gd name="T92" fmla="*/ 1115 w 3630"/>
                <a:gd name="T93" fmla="*/ 218 h 1001"/>
                <a:gd name="T94" fmla="*/ 1265 w 3630"/>
                <a:gd name="T95" fmla="*/ 130 h 1001"/>
                <a:gd name="T96" fmla="*/ 1397 w 3630"/>
                <a:gd name="T97" fmla="*/ 58 h 1001"/>
                <a:gd name="T98" fmla="*/ 1486 w 3630"/>
                <a:gd name="T99" fmla="*/ 12 h 1001"/>
                <a:gd name="T100" fmla="*/ 1674 w 3630"/>
                <a:gd name="T101" fmla="*/ 523 h 1001"/>
                <a:gd name="T102" fmla="*/ 1716 w 3630"/>
                <a:gd name="T103" fmla="*/ 156 h 1001"/>
                <a:gd name="T104" fmla="*/ 1699 w 3630"/>
                <a:gd name="T105" fmla="*/ 74 h 1001"/>
                <a:gd name="T106" fmla="*/ 1726 w 3630"/>
                <a:gd name="T107" fmla="*/ 26 h 1001"/>
                <a:gd name="T108" fmla="*/ 1770 w 3630"/>
                <a:gd name="T109" fmla="*/ 5 h 1001"/>
                <a:gd name="T110" fmla="*/ 1808 w 3630"/>
                <a:gd name="T111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30" h="1001">
                  <a:moveTo>
                    <a:pt x="1815" y="0"/>
                  </a:moveTo>
                  <a:lnTo>
                    <a:pt x="1816" y="0"/>
                  </a:lnTo>
                  <a:lnTo>
                    <a:pt x="1823" y="0"/>
                  </a:lnTo>
                  <a:lnTo>
                    <a:pt x="1830" y="0"/>
                  </a:lnTo>
                  <a:lnTo>
                    <a:pt x="1839" y="1"/>
                  </a:lnTo>
                  <a:lnTo>
                    <a:pt x="1850" y="3"/>
                  </a:lnTo>
                  <a:lnTo>
                    <a:pt x="1861" y="5"/>
                  </a:lnTo>
                  <a:lnTo>
                    <a:pt x="1872" y="9"/>
                  </a:lnTo>
                  <a:lnTo>
                    <a:pt x="1884" y="14"/>
                  </a:lnTo>
                  <a:lnTo>
                    <a:pt x="1895" y="20"/>
                  </a:lnTo>
                  <a:lnTo>
                    <a:pt x="1905" y="26"/>
                  </a:lnTo>
                  <a:lnTo>
                    <a:pt x="1914" y="36"/>
                  </a:lnTo>
                  <a:lnTo>
                    <a:pt x="1922" y="46"/>
                  </a:lnTo>
                  <a:lnTo>
                    <a:pt x="1927" y="59"/>
                  </a:lnTo>
                  <a:lnTo>
                    <a:pt x="1932" y="74"/>
                  </a:lnTo>
                  <a:lnTo>
                    <a:pt x="1932" y="91"/>
                  </a:lnTo>
                  <a:lnTo>
                    <a:pt x="1929" y="110"/>
                  </a:lnTo>
                  <a:lnTo>
                    <a:pt x="1924" y="132"/>
                  </a:lnTo>
                  <a:lnTo>
                    <a:pt x="1915" y="156"/>
                  </a:lnTo>
                  <a:lnTo>
                    <a:pt x="1902" y="184"/>
                  </a:lnTo>
                  <a:lnTo>
                    <a:pt x="1883" y="215"/>
                  </a:lnTo>
                  <a:lnTo>
                    <a:pt x="1861" y="249"/>
                  </a:lnTo>
                  <a:lnTo>
                    <a:pt x="1957" y="523"/>
                  </a:lnTo>
                  <a:lnTo>
                    <a:pt x="2122" y="0"/>
                  </a:lnTo>
                  <a:lnTo>
                    <a:pt x="2125" y="2"/>
                  </a:lnTo>
                  <a:lnTo>
                    <a:pt x="2133" y="5"/>
                  </a:lnTo>
                  <a:lnTo>
                    <a:pt x="2145" y="12"/>
                  </a:lnTo>
                  <a:lnTo>
                    <a:pt x="2163" y="21"/>
                  </a:lnTo>
                  <a:lnTo>
                    <a:pt x="2183" y="31"/>
                  </a:lnTo>
                  <a:lnTo>
                    <a:pt x="2207" y="44"/>
                  </a:lnTo>
                  <a:lnTo>
                    <a:pt x="2234" y="58"/>
                  </a:lnTo>
                  <a:lnTo>
                    <a:pt x="2265" y="74"/>
                  </a:lnTo>
                  <a:lnTo>
                    <a:pt x="2297" y="91"/>
                  </a:lnTo>
                  <a:lnTo>
                    <a:pt x="2331" y="110"/>
                  </a:lnTo>
                  <a:lnTo>
                    <a:pt x="2366" y="130"/>
                  </a:lnTo>
                  <a:lnTo>
                    <a:pt x="2404" y="151"/>
                  </a:lnTo>
                  <a:lnTo>
                    <a:pt x="2440" y="173"/>
                  </a:lnTo>
                  <a:lnTo>
                    <a:pt x="2479" y="195"/>
                  </a:lnTo>
                  <a:lnTo>
                    <a:pt x="2516" y="218"/>
                  </a:lnTo>
                  <a:lnTo>
                    <a:pt x="2542" y="237"/>
                  </a:lnTo>
                  <a:lnTo>
                    <a:pt x="2568" y="255"/>
                  </a:lnTo>
                  <a:lnTo>
                    <a:pt x="2595" y="241"/>
                  </a:lnTo>
                  <a:lnTo>
                    <a:pt x="2619" y="228"/>
                  </a:lnTo>
                  <a:lnTo>
                    <a:pt x="2640" y="217"/>
                  </a:lnTo>
                  <a:lnTo>
                    <a:pt x="2658" y="208"/>
                  </a:lnTo>
                  <a:lnTo>
                    <a:pt x="2671" y="203"/>
                  </a:lnTo>
                  <a:lnTo>
                    <a:pt x="2679" y="198"/>
                  </a:lnTo>
                  <a:lnTo>
                    <a:pt x="2682" y="197"/>
                  </a:lnTo>
                  <a:lnTo>
                    <a:pt x="2815" y="618"/>
                  </a:lnTo>
                  <a:lnTo>
                    <a:pt x="2892" y="398"/>
                  </a:lnTo>
                  <a:lnTo>
                    <a:pt x="2873" y="368"/>
                  </a:lnTo>
                  <a:lnTo>
                    <a:pt x="2857" y="340"/>
                  </a:lnTo>
                  <a:lnTo>
                    <a:pt x="2846" y="317"/>
                  </a:lnTo>
                  <a:lnTo>
                    <a:pt x="2838" y="295"/>
                  </a:lnTo>
                  <a:lnTo>
                    <a:pt x="2835" y="277"/>
                  </a:lnTo>
                  <a:lnTo>
                    <a:pt x="2835" y="261"/>
                  </a:lnTo>
                  <a:lnTo>
                    <a:pt x="2837" y="248"/>
                  </a:lnTo>
                  <a:lnTo>
                    <a:pt x="2843" y="236"/>
                  </a:lnTo>
                  <a:lnTo>
                    <a:pt x="2849" y="226"/>
                  </a:lnTo>
                  <a:lnTo>
                    <a:pt x="2857" y="218"/>
                  </a:lnTo>
                  <a:lnTo>
                    <a:pt x="2867" y="211"/>
                  </a:lnTo>
                  <a:lnTo>
                    <a:pt x="2877" y="207"/>
                  </a:lnTo>
                  <a:lnTo>
                    <a:pt x="2887" y="204"/>
                  </a:lnTo>
                  <a:lnTo>
                    <a:pt x="2897" y="200"/>
                  </a:lnTo>
                  <a:lnTo>
                    <a:pt x="2907" y="199"/>
                  </a:lnTo>
                  <a:lnTo>
                    <a:pt x="2916" y="198"/>
                  </a:lnTo>
                  <a:lnTo>
                    <a:pt x="2922" y="197"/>
                  </a:lnTo>
                  <a:lnTo>
                    <a:pt x="2928" y="197"/>
                  </a:lnTo>
                  <a:lnTo>
                    <a:pt x="2930" y="197"/>
                  </a:lnTo>
                  <a:lnTo>
                    <a:pt x="2934" y="197"/>
                  </a:lnTo>
                  <a:lnTo>
                    <a:pt x="2942" y="198"/>
                  </a:lnTo>
                  <a:lnTo>
                    <a:pt x="2951" y="199"/>
                  </a:lnTo>
                  <a:lnTo>
                    <a:pt x="2960" y="200"/>
                  </a:lnTo>
                  <a:lnTo>
                    <a:pt x="2971" y="204"/>
                  </a:lnTo>
                  <a:lnTo>
                    <a:pt x="2980" y="207"/>
                  </a:lnTo>
                  <a:lnTo>
                    <a:pt x="2990" y="211"/>
                  </a:lnTo>
                  <a:lnTo>
                    <a:pt x="3000" y="218"/>
                  </a:lnTo>
                  <a:lnTo>
                    <a:pt x="3008" y="226"/>
                  </a:lnTo>
                  <a:lnTo>
                    <a:pt x="3015" y="236"/>
                  </a:lnTo>
                  <a:lnTo>
                    <a:pt x="3020" y="248"/>
                  </a:lnTo>
                  <a:lnTo>
                    <a:pt x="3022" y="261"/>
                  </a:lnTo>
                  <a:lnTo>
                    <a:pt x="3022" y="277"/>
                  </a:lnTo>
                  <a:lnTo>
                    <a:pt x="3018" y="295"/>
                  </a:lnTo>
                  <a:lnTo>
                    <a:pt x="3011" y="317"/>
                  </a:lnTo>
                  <a:lnTo>
                    <a:pt x="3000" y="340"/>
                  </a:lnTo>
                  <a:lnTo>
                    <a:pt x="2985" y="368"/>
                  </a:lnTo>
                  <a:lnTo>
                    <a:pt x="2965" y="398"/>
                  </a:lnTo>
                  <a:lnTo>
                    <a:pt x="3042" y="619"/>
                  </a:lnTo>
                  <a:lnTo>
                    <a:pt x="3175" y="197"/>
                  </a:lnTo>
                  <a:lnTo>
                    <a:pt x="3177" y="198"/>
                  </a:lnTo>
                  <a:lnTo>
                    <a:pt x="3185" y="203"/>
                  </a:lnTo>
                  <a:lnTo>
                    <a:pt x="3196" y="208"/>
                  </a:lnTo>
                  <a:lnTo>
                    <a:pt x="3212" y="216"/>
                  </a:lnTo>
                  <a:lnTo>
                    <a:pt x="3231" y="226"/>
                  </a:lnTo>
                  <a:lnTo>
                    <a:pt x="3253" y="237"/>
                  </a:lnTo>
                  <a:lnTo>
                    <a:pt x="3278" y="250"/>
                  </a:lnTo>
                  <a:lnTo>
                    <a:pt x="3305" y="264"/>
                  </a:lnTo>
                  <a:lnTo>
                    <a:pt x="3334" y="280"/>
                  </a:lnTo>
                  <a:lnTo>
                    <a:pt x="3363" y="296"/>
                  </a:lnTo>
                  <a:lnTo>
                    <a:pt x="3395" y="315"/>
                  </a:lnTo>
                  <a:lnTo>
                    <a:pt x="3427" y="333"/>
                  </a:lnTo>
                  <a:lnTo>
                    <a:pt x="3459" y="352"/>
                  </a:lnTo>
                  <a:lnTo>
                    <a:pt x="3492" y="372"/>
                  </a:lnTo>
                  <a:lnTo>
                    <a:pt x="3526" y="396"/>
                  </a:lnTo>
                  <a:lnTo>
                    <a:pt x="3554" y="421"/>
                  </a:lnTo>
                  <a:lnTo>
                    <a:pt x="3577" y="446"/>
                  </a:lnTo>
                  <a:lnTo>
                    <a:pt x="3595" y="472"/>
                  </a:lnTo>
                  <a:lnTo>
                    <a:pt x="3608" y="500"/>
                  </a:lnTo>
                  <a:lnTo>
                    <a:pt x="3617" y="530"/>
                  </a:lnTo>
                  <a:lnTo>
                    <a:pt x="3623" y="561"/>
                  </a:lnTo>
                  <a:lnTo>
                    <a:pt x="3626" y="594"/>
                  </a:lnTo>
                  <a:lnTo>
                    <a:pt x="3629" y="630"/>
                  </a:lnTo>
                  <a:lnTo>
                    <a:pt x="3630" y="1001"/>
                  </a:lnTo>
                  <a:lnTo>
                    <a:pt x="0" y="1001"/>
                  </a:lnTo>
                  <a:lnTo>
                    <a:pt x="0" y="629"/>
                  </a:lnTo>
                  <a:lnTo>
                    <a:pt x="2" y="594"/>
                  </a:lnTo>
                  <a:lnTo>
                    <a:pt x="6" y="561"/>
                  </a:lnTo>
                  <a:lnTo>
                    <a:pt x="12" y="529"/>
                  </a:lnTo>
                  <a:lnTo>
                    <a:pt x="21" y="500"/>
                  </a:lnTo>
                  <a:lnTo>
                    <a:pt x="34" y="471"/>
                  </a:lnTo>
                  <a:lnTo>
                    <a:pt x="52" y="445"/>
                  </a:lnTo>
                  <a:lnTo>
                    <a:pt x="74" y="420"/>
                  </a:lnTo>
                  <a:lnTo>
                    <a:pt x="102" y="395"/>
                  </a:lnTo>
                  <a:lnTo>
                    <a:pt x="136" y="371"/>
                  </a:lnTo>
                  <a:lnTo>
                    <a:pt x="168" y="351"/>
                  </a:lnTo>
                  <a:lnTo>
                    <a:pt x="201" y="333"/>
                  </a:lnTo>
                  <a:lnTo>
                    <a:pt x="233" y="314"/>
                  </a:lnTo>
                  <a:lnTo>
                    <a:pt x="265" y="296"/>
                  </a:lnTo>
                  <a:lnTo>
                    <a:pt x="295" y="279"/>
                  </a:lnTo>
                  <a:lnTo>
                    <a:pt x="324" y="263"/>
                  </a:lnTo>
                  <a:lnTo>
                    <a:pt x="351" y="249"/>
                  </a:lnTo>
                  <a:lnTo>
                    <a:pt x="375" y="236"/>
                  </a:lnTo>
                  <a:lnTo>
                    <a:pt x="397" y="225"/>
                  </a:lnTo>
                  <a:lnTo>
                    <a:pt x="417" y="215"/>
                  </a:lnTo>
                  <a:lnTo>
                    <a:pt x="433" y="207"/>
                  </a:lnTo>
                  <a:lnTo>
                    <a:pt x="444" y="201"/>
                  </a:lnTo>
                  <a:lnTo>
                    <a:pt x="451" y="198"/>
                  </a:lnTo>
                  <a:lnTo>
                    <a:pt x="453" y="197"/>
                  </a:lnTo>
                  <a:lnTo>
                    <a:pt x="587" y="618"/>
                  </a:lnTo>
                  <a:lnTo>
                    <a:pt x="664" y="398"/>
                  </a:lnTo>
                  <a:lnTo>
                    <a:pt x="644" y="368"/>
                  </a:lnTo>
                  <a:lnTo>
                    <a:pt x="628" y="340"/>
                  </a:lnTo>
                  <a:lnTo>
                    <a:pt x="617" y="317"/>
                  </a:lnTo>
                  <a:lnTo>
                    <a:pt x="610" y="295"/>
                  </a:lnTo>
                  <a:lnTo>
                    <a:pt x="606" y="277"/>
                  </a:lnTo>
                  <a:lnTo>
                    <a:pt x="606" y="261"/>
                  </a:lnTo>
                  <a:lnTo>
                    <a:pt x="609" y="248"/>
                  </a:lnTo>
                  <a:lnTo>
                    <a:pt x="614" y="236"/>
                  </a:lnTo>
                  <a:lnTo>
                    <a:pt x="621" y="226"/>
                  </a:lnTo>
                  <a:lnTo>
                    <a:pt x="628" y="218"/>
                  </a:lnTo>
                  <a:lnTo>
                    <a:pt x="638" y="211"/>
                  </a:lnTo>
                  <a:lnTo>
                    <a:pt x="648" y="207"/>
                  </a:lnTo>
                  <a:lnTo>
                    <a:pt x="658" y="204"/>
                  </a:lnTo>
                  <a:lnTo>
                    <a:pt x="669" y="200"/>
                  </a:lnTo>
                  <a:lnTo>
                    <a:pt x="678" y="199"/>
                  </a:lnTo>
                  <a:lnTo>
                    <a:pt x="687" y="198"/>
                  </a:lnTo>
                  <a:lnTo>
                    <a:pt x="693" y="197"/>
                  </a:lnTo>
                  <a:lnTo>
                    <a:pt x="699" y="197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13" y="198"/>
                  </a:lnTo>
                  <a:lnTo>
                    <a:pt x="722" y="199"/>
                  </a:lnTo>
                  <a:lnTo>
                    <a:pt x="732" y="200"/>
                  </a:lnTo>
                  <a:lnTo>
                    <a:pt x="742" y="204"/>
                  </a:lnTo>
                  <a:lnTo>
                    <a:pt x="752" y="207"/>
                  </a:lnTo>
                  <a:lnTo>
                    <a:pt x="762" y="211"/>
                  </a:lnTo>
                  <a:lnTo>
                    <a:pt x="772" y="218"/>
                  </a:lnTo>
                  <a:lnTo>
                    <a:pt x="779" y="226"/>
                  </a:lnTo>
                  <a:lnTo>
                    <a:pt x="786" y="236"/>
                  </a:lnTo>
                  <a:lnTo>
                    <a:pt x="791" y="248"/>
                  </a:lnTo>
                  <a:lnTo>
                    <a:pt x="794" y="261"/>
                  </a:lnTo>
                  <a:lnTo>
                    <a:pt x="794" y="277"/>
                  </a:lnTo>
                  <a:lnTo>
                    <a:pt x="790" y="295"/>
                  </a:lnTo>
                  <a:lnTo>
                    <a:pt x="783" y="317"/>
                  </a:lnTo>
                  <a:lnTo>
                    <a:pt x="772" y="340"/>
                  </a:lnTo>
                  <a:lnTo>
                    <a:pt x="756" y="368"/>
                  </a:lnTo>
                  <a:lnTo>
                    <a:pt x="736" y="398"/>
                  </a:lnTo>
                  <a:lnTo>
                    <a:pt x="813" y="618"/>
                  </a:lnTo>
                  <a:lnTo>
                    <a:pt x="947" y="197"/>
                  </a:lnTo>
                  <a:lnTo>
                    <a:pt x="950" y="198"/>
                  </a:lnTo>
                  <a:lnTo>
                    <a:pt x="958" y="203"/>
                  </a:lnTo>
                  <a:lnTo>
                    <a:pt x="971" y="209"/>
                  </a:lnTo>
                  <a:lnTo>
                    <a:pt x="988" y="218"/>
                  </a:lnTo>
                  <a:lnTo>
                    <a:pt x="1010" y="229"/>
                  </a:lnTo>
                  <a:lnTo>
                    <a:pt x="1035" y="241"/>
                  </a:lnTo>
                  <a:lnTo>
                    <a:pt x="1063" y="257"/>
                  </a:lnTo>
                  <a:lnTo>
                    <a:pt x="1087" y="237"/>
                  </a:lnTo>
                  <a:lnTo>
                    <a:pt x="1115" y="218"/>
                  </a:lnTo>
                  <a:lnTo>
                    <a:pt x="1152" y="195"/>
                  </a:lnTo>
                  <a:lnTo>
                    <a:pt x="1191" y="173"/>
                  </a:lnTo>
                  <a:lnTo>
                    <a:pt x="1227" y="151"/>
                  </a:lnTo>
                  <a:lnTo>
                    <a:pt x="1265" y="130"/>
                  </a:lnTo>
                  <a:lnTo>
                    <a:pt x="1300" y="110"/>
                  </a:lnTo>
                  <a:lnTo>
                    <a:pt x="1334" y="91"/>
                  </a:lnTo>
                  <a:lnTo>
                    <a:pt x="1366" y="74"/>
                  </a:lnTo>
                  <a:lnTo>
                    <a:pt x="1397" y="58"/>
                  </a:lnTo>
                  <a:lnTo>
                    <a:pt x="1424" y="44"/>
                  </a:lnTo>
                  <a:lnTo>
                    <a:pt x="1448" y="31"/>
                  </a:lnTo>
                  <a:lnTo>
                    <a:pt x="1468" y="21"/>
                  </a:lnTo>
                  <a:lnTo>
                    <a:pt x="1486" y="12"/>
                  </a:lnTo>
                  <a:lnTo>
                    <a:pt x="1498" y="5"/>
                  </a:lnTo>
                  <a:lnTo>
                    <a:pt x="1506" y="2"/>
                  </a:lnTo>
                  <a:lnTo>
                    <a:pt x="1509" y="0"/>
                  </a:lnTo>
                  <a:lnTo>
                    <a:pt x="1674" y="523"/>
                  </a:lnTo>
                  <a:lnTo>
                    <a:pt x="1770" y="249"/>
                  </a:lnTo>
                  <a:lnTo>
                    <a:pt x="1748" y="215"/>
                  </a:lnTo>
                  <a:lnTo>
                    <a:pt x="1729" y="184"/>
                  </a:lnTo>
                  <a:lnTo>
                    <a:pt x="1716" y="156"/>
                  </a:lnTo>
                  <a:lnTo>
                    <a:pt x="1707" y="132"/>
                  </a:lnTo>
                  <a:lnTo>
                    <a:pt x="1702" y="110"/>
                  </a:lnTo>
                  <a:lnTo>
                    <a:pt x="1699" y="90"/>
                  </a:lnTo>
                  <a:lnTo>
                    <a:pt x="1699" y="74"/>
                  </a:lnTo>
                  <a:lnTo>
                    <a:pt x="1704" y="58"/>
                  </a:lnTo>
                  <a:lnTo>
                    <a:pt x="1709" y="46"/>
                  </a:lnTo>
                  <a:lnTo>
                    <a:pt x="1717" y="35"/>
                  </a:lnTo>
                  <a:lnTo>
                    <a:pt x="1726" y="26"/>
                  </a:lnTo>
                  <a:lnTo>
                    <a:pt x="1736" y="19"/>
                  </a:lnTo>
                  <a:lnTo>
                    <a:pt x="1747" y="13"/>
                  </a:lnTo>
                  <a:lnTo>
                    <a:pt x="1759" y="9"/>
                  </a:lnTo>
                  <a:lnTo>
                    <a:pt x="1770" y="5"/>
                  </a:lnTo>
                  <a:lnTo>
                    <a:pt x="1781" y="3"/>
                  </a:lnTo>
                  <a:lnTo>
                    <a:pt x="1792" y="1"/>
                  </a:lnTo>
                  <a:lnTo>
                    <a:pt x="1801" y="0"/>
                  </a:lnTo>
                  <a:lnTo>
                    <a:pt x="1808" y="0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86">
              <a:extLst>
                <a:ext uri="{FF2B5EF4-FFF2-40B4-BE49-F238E27FC236}">
                  <a16:creationId xmlns:a16="http://schemas.microsoft.com/office/drawing/2014/main" id="{9EAF1EEC-323A-47ED-BD00-4BCFDFDCE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" y="1660"/>
              <a:ext cx="167" cy="214"/>
            </a:xfrm>
            <a:custGeom>
              <a:avLst/>
              <a:gdLst>
                <a:gd name="T0" fmla="*/ 333 w 665"/>
                <a:gd name="T1" fmla="*/ 2 h 855"/>
                <a:gd name="T2" fmla="*/ 347 w 665"/>
                <a:gd name="T3" fmla="*/ 2 h 855"/>
                <a:gd name="T4" fmla="*/ 374 w 665"/>
                <a:gd name="T5" fmla="*/ 3 h 855"/>
                <a:gd name="T6" fmla="*/ 408 w 665"/>
                <a:gd name="T7" fmla="*/ 8 h 855"/>
                <a:gd name="T8" fmla="*/ 448 w 665"/>
                <a:gd name="T9" fmla="*/ 18 h 855"/>
                <a:gd name="T10" fmla="*/ 491 w 665"/>
                <a:gd name="T11" fmla="*/ 36 h 855"/>
                <a:gd name="T12" fmla="*/ 535 w 665"/>
                <a:gd name="T13" fmla="*/ 62 h 855"/>
                <a:gd name="T14" fmla="*/ 576 w 665"/>
                <a:gd name="T15" fmla="*/ 100 h 855"/>
                <a:gd name="T16" fmla="*/ 612 w 665"/>
                <a:gd name="T17" fmla="*/ 149 h 855"/>
                <a:gd name="T18" fmla="*/ 641 w 665"/>
                <a:gd name="T19" fmla="*/ 213 h 855"/>
                <a:gd name="T20" fmla="*/ 659 w 665"/>
                <a:gd name="T21" fmla="*/ 293 h 855"/>
                <a:gd name="T22" fmla="*/ 663 w 665"/>
                <a:gd name="T23" fmla="*/ 342 h 855"/>
                <a:gd name="T24" fmla="*/ 664 w 665"/>
                <a:gd name="T25" fmla="*/ 358 h 855"/>
                <a:gd name="T26" fmla="*/ 665 w 665"/>
                <a:gd name="T27" fmla="*/ 389 h 855"/>
                <a:gd name="T28" fmla="*/ 665 w 665"/>
                <a:gd name="T29" fmla="*/ 431 h 855"/>
                <a:gd name="T30" fmla="*/ 662 w 665"/>
                <a:gd name="T31" fmla="*/ 482 h 855"/>
                <a:gd name="T32" fmla="*/ 655 w 665"/>
                <a:gd name="T33" fmla="*/ 537 h 855"/>
                <a:gd name="T34" fmla="*/ 643 w 665"/>
                <a:gd name="T35" fmla="*/ 596 h 855"/>
                <a:gd name="T36" fmla="*/ 623 w 665"/>
                <a:gd name="T37" fmla="*/ 655 h 855"/>
                <a:gd name="T38" fmla="*/ 596 w 665"/>
                <a:gd name="T39" fmla="*/ 711 h 855"/>
                <a:gd name="T40" fmla="*/ 558 w 665"/>
                <a:gd name="T41" fmla="*/ 761 h 855"/>
                <a:gd name="T42" fmla="*/ 511 w 665"/>
                <a:gd name="T43" fmla="*/ 804 h 855"/>
                <a:gd name="T44" fmla="*/ 451 w 665"/>
                <a:gd name="T45" fmla="*/ 835 h 855"/>
                <a:gd name="T46" fmla="*/ 377 w 665"/>
                <a:gd name="T47" fmla="*/ 853 h 855"/>
                <a:gd name="T48" fmla="*/ 331 w 665"/>
                <a:gd name="T49" fmla="*/ 855 h 855"/>
                <a:gd name="T50" fmla="*/ 250 w 665"/>
                <a:gd name="T51" fmla="*/ 846 h 855"/>
                <a:gd name="T52" fmla="*/ 183 w 665"/>
                <a:gd name="T53" fmla="*/ 821 h 855"/>
                <a:gd name="T54" fmla="*/ 129 w 665"/>
                <a:gd name="T55" fmla="*/ 785 h 855"/>
                <a:gd name="T56" fmla="*/ 87 w 665"/>
                <a:gd name="T57" fmla="*/ 737 h 855"/>
                <a:gd name="T58" fmla="*/ 55 w 665"/>
                <a:gd name="T59" fmla="*/ 683 h 855"/>
                <a:gd name="T60" fmla="*/ 32 w 665"/>
                <a:gd name="T61" fmla="*/ 626 h 855"/>
                <a:gd name="T62" fmla="*/ 16 w 665"/>
                <a:gd name="T63" fmla="*/ 567 h 855"/>
                <a:gd name="T64" fmla="*/ 7 w 665"/>
                <a:gd name="T65" fmla="*/ 509 h 855"/>
                <a:gd name="T66" fmla="*/ 2 w 665"/>
                <a:gd name="T67" fmla="*/ 455 h 855"/>
                <a:gd name="T68" fmla="*/ 0 w 665"/>
                <a:gd name="T69" fmla="*/ 409 h 855"/>
                <a:gd name="T70" fmla="*/ 0 w 665"/>
                <a:gd name="T71" fmla="*/ 373 h 855"/>
                <a:gd name="T72" fmla="*/ 3 w 665"/>
                <a:gd name="T73" fmla="*/ 348 h 855"/>
                <a:gd name="T74" fmla="*/ 3 w 665"/>
                <a:gd name="T75" fmla="*/ 340 h 855"/>
                <a:gd name="T76" fmla="*/ 15 w 665"/>
                <a:gd name="T77" fmla="*/ 250 h 855"/>
                <a:gd name="T78" fmla="*/ 38 w 665"/>
                <a:gd name="T79" fmla="*/ 179 h 855"/>
                <a:gd name="T80" fmla="*/ 70 w 665"/>
                <a:gd name="T81" fmla="*/ 123 h 855"/>
                <a:gd name="T82" fmla="*/ 109 w 665"/>
                <a:gd name="T83" fmla="*/ 80 h 855"/>
                <a:gd name="T84" fmla="*/ 152 w 665"/>
                <a:gd name="T85" fmla="*/ 48 h 855"/>
                <a:gd name="T86" fmla="*/ 196 w 665"/>
                <a:gd name="T87" fmla="*/ 26 h 855"/>
                <a:gd name="T88" fmla="*/ 238 w 665"/>
                <a:gd name="T89" fmla="*/ 13 h 855"/>
                <a:gd name="T90" fmla="*/ 276 w 665"/>
                <a:gd name="T91" fmla="*/ 5 h 855"/>
                <a:gd name="T92" fmla="*/ 306 w 665"/>
                <a:gd name="T93" fmla="*/ 2 h 855"/>
                <a:gd name="T94" fmla="*/ 327 w 665"/>
                <a:gd name="T95" fmla="*/ 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5" h="855">
                  <a:moveTo>
                    <a:pt x="327" y="0"/>
                  </a:moveTo>
                  <a:lnTo>
                    <a:pt x="333" y="2"/>
                  </a:lnTo>
                  <a:lnTo>
                    <a:pt x="338" y="2"/>
                  </a:lnTo>
                  <a:lnTo>
                    <a:pt x="347" y="2"/>
                  </a:lnTo>
                  <a:lnTo>
                    <a:pt x="359" y="2"/>
                  </a:lnTo>
                  <a:lnTo>
                    <a:pt x="374" y="3"/>
                  </a:lnTo>
                  <a:lnTo>
                    <a:pt x="390" y="5"/>
                  </a:lnTo>
                  <a:lnTo>
                    <a:pt x="408" y="8"/>
                  </a:lnTo>
                  <a:lnTo>
                    <a:pt x="427" y="13"/>
                  </a:lnTo>
                  <a:lnTo>
                    <a:pt x="448" y="18"/>
                  </a:lnTo>
                  <a:lnTo>
                    <a:pt x="469" y="26"/>
                  </a:lnTo>
                  <a:lnTo>
                    <a:pt x="491" y="36"/>
                  </a:lnTo>
                  <a:lnTo>
                    <a:pt x="513" y="48"/>
                  </a:lnTo>
                  <a:lnTo>
                    <a:pt x="535" y="62"/>
                  </a:lnTo>
                  <a:lnTo>
                    <a:pt x="556" y="80"/>
                  </a:lnTo>
                  <a:lnTo>
                    <a:pt x="576" y="100"/>
                  </a:lnTo>
                  <a:lnTo>
                    <a:pt x="596" y="123"/>
                  </a:lnTo>
                  <a:lnTo>
                    <a:pt x="612" y="149"/>
                  </a:lnTo>
                  <a:lnTo>
                    <a:pt x="628" y="179"/>
                  </a:lnTo>
                  <a:lnTo>
                    <a:pt x="641" y="213"/>
                  </a:lnTo>
                  <a:lnTo>
                    <a:pt x="651" y="250"/>
                  </a:lnTo>
                  <a:lnTo>
                    <a:pt x="659" y="293"/>
                  </a:lnTo>
                  <a:lnTo>
                    <a:pt x="663" y="340"/>
                  </a:lnTo>
                  <a:lnTo>
                    <a:pt x="663" y="342"/>
                  </a:lnTo>
                  <a:lnTo>
                    <a:pt x="663" y="348"/>
                  </a:lnTo>
                  <a:lnTo>
                    <a:pt x="664" y="358"/>
                  </a:lnTo>
                  <a:lnTo>
                    <a:pt x="665" y="372"/>
                  </a:lnTo>
                  <a:lnTo>
                    <a:pt x="665" y="389"/>
                  </a:lnTo>
                  <a:lnTo>
                    <a:pt x="665" y="409"/>
                  </a:lnTo>
                  <a:lnTo>
                    <a:pt x="665" y="431"/>
                  </a:lnTo>
                  <a:lnTo>
                    <a:pt x="664" y="455"/>
                  </a:lnTo>
                  <a:lnTo>
                    <a:pt x="662" y="482"/>
                  </a:lnTo>
                  <a:lnTo>
                    <a:pt x="660" y="508"/>
                  </a:lnTo>
                  <a:lnTo>
                    <a:pt x="655" y="537"/>
                  </a:lnTo>
                  <a:lnTo>
                    <a:pt x="650" y="567"/>
                  </a:lnTo>
                  <a:lnTo>
                    <a:pt x="643" y="596"/>
                  </a:lnTo>
                  <a:lnTo>
                    <a:pt x="634" y="626"/>
                  </a:lnTo>
                  <a:lnTo>
                    <a:pt x="623" y="655"/>
                  </a:lnTo>
                  <a:lnTo>
                    <a:pt x="611" y="683"/>
                  </a:lnTo>
                  <a:lnTo>
                    <a:pt x="596" y="711"/>
                  </a:lnTo>
                  <a:lnTo>
                    <a:pt x="578" y="737"/>
                  </a:lnTo>
                  <a:lnTo>
                    <a:pt x="558" y="761"/>
                  </a:lnTo>
                  <a:lnTo>
                    <a:pt x="536" y="785"/>
                  </a:lnTo>
                  <a:lnTo>
                    <a:pt x="511" y="804"/>
                  </a:lnTo>
                  <a:lnTo>
                    <a:pt x="482" y="821"/>
                  </a:lnTo>
                  <a:lnTo>
                    <a:pt x="451" y="835"/>
                  </a:lnTo>
                  <a:lnTo>
                    <a:pt x="416" y="846"/>
                  </a:lnTo>
                  <a:lnTo>
                    <a:pt x="377" y="853"/>
                  </a:lnTo>
                  <a:lnTo>
                    <a:pt x="335" y="855"/>
                  </a:lnTo>
                  <a:lnTo>
                    <a:pt x="331" y="855"/>
                  </a:lnTo>
                  <a:lnTo>
                    <a:pt x="289" y="853"/>
                  </a:lnTo>
                  <a:lnTo>
                    <a:pt x="250" y="846"/>
                  </a:lnTo>
                  <a:lnTo>
                    <a:pt x="215" y="835"/>
                  </a:lnTo>
                  <a:lnTo>
                    <a:pt x="183" y="821"/>
                  </a:lnTo>
                  <a:lnTo>
                    <a:pt x="154" y="804"/>
                  </a:lnTo>
                  <a:lnTo>
                    <a:pt x="129" y="785"/>
                  </a:lnTo>
                  <a:lnTo>
                    <a:pt x="107" y="761"/>
                  </a:lnTo>
                  <a:lnTo>
                    <a:pt x="87" y="737"/>
                  </a:lnTo>
                  <a:lnTo>
                    <a:pt x="70" y="711"/>
                  </a:lnTo>
                  <a:lnTo>
                    <a:pt x="55" y="683"/>
                  </a:lnTo>
                  <a:lnTo>
                    <a:pt x="42" y="655"/>
                  </a:lnTo>
                  <a:lnTo>
                    <a:pt x="32" y="626"/>
                  </a:lnTo>
                  <a:lnTo>
                    <a:pt x="24" y="596"/>
                  </a:lnTo>
                  <a:lnTo>
                    <a:pt x="16" y="567"/>
                  </a:lnTo>
                  <a:lnTo>
                    <a:pt x="10" y="538"/>
                  </a:lnTo>
                  <a:lnTo>
                    <a:pt x="7" y="509"/>
                  </a:lnTo>
                  <a:lnTo>
                    <a:pt x="4" y="482"/>
                  </a:lnTo>
                  <a:lnTo>
                    <a:pt x="2" y="455"/>
                  </a:lnTo>
                  <a:lnTo>
                    <a:pt x="0" y="431"/>
                  </a:lnTo>
                  <a:lnTo>
                    <a:pt x="0" y="409"/>
                  </a:lnTo>
                  <a:lnTo>
                    <a:pt x="0" y="389"/>
                  </a:lnTo>
                  <a:lnTo>
                    <a:pt x="0" y="373"/>
                  </a:lnTo>
                  <a:lnTo>
                    <a:pt x="2" y="358"/>
                  </a:lnTo>
                  <a:lnTo>
                    <a:pt x="3" y="348"/>
                  </a:lnTo>
                  <a:lnTo>
                    <a:pt x="3" y="342"/>
                  </a:lnTo>
                  <a:lnTo>
                    <a:pt x="3" y="340"/>
                  </a:lnTo>
                  <a:lnTo>
                    <a:pt x="7" y="293"/>
                  </a:lnTo>
                  <a:lnTo>
                    <a:pt x="15" y="250"/>
                  </a:lnTo>
                  <a:lnTo>
                    <a:pt x="25" y="213"/>
                  </a:lnTo>
                  <a:lnTo>
                    <a:pt x="38" y="179"/>
                  </a:lnTo>
                  <a:lnTo>
                    <a:pt x="53" y="149"/>
                  </a:lnTo>
                  <a:lnTo>
                    <a:pt x="70" y="123"/>
                  </a:lnTo>
                  <a:lnTo>
                    <a:pt x="90" y="100"/>
                  </a:lnTo>
                  <a:lnTo>
                    <a:pt x="109" y="80"/>
                  </a:lnTo>
                  <a:lnTo>
                    <a:pt x="130" y="62"/>
                  </a:lnTo>
                  <a:lnTo>
                    <a:pt x="152" y="48"/>
                  </a:lnTo>
                  <a:lnTo>
                    <a:pt x="174" y="36"/>
                  </a:lnTo>
                  <a:lnTo>
                    <a:pt x="196" y="26"/>
                  </a:lnTo>
                  <a:lnTo>
                    <a:pt x="217" y="18"/>
                  </a:lnTo>
                  <a:lnTo>
                    <a:pt x="238" y="13"/>
                  </a:lnTo>
                  <a:lnTo>
                    <a:pt x="258" y="8"/>
                  </a:lnTo>
                  <a:lnTo>
                    <a:pt x="276" y="5"/>
                  </a:lnTo>
                  <a:lnTo>
                    <a:pt x="292" y="3"/>
                  </a:lnTo>
                  <a:lnTo>
                    <a:pt x="306" y="2"/>
                  </a:lnTo>
                  <a:lnTo>
                    <a:pt x="318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CDC9C-766C-4566-9B06-ADB276E5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E30D1-542C-4C95-8723-5A719CDA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22" y="305337"/>
            <a:ext cx="10515600" cy="1325563"/>
          </a:xfrm>
        </p:spPr>
        <p:txBody>
          <a:bodyPr/>
          <a:lstStyle/>
          <a:p>
            <a:r>
              <a:rPr lang="en-US" dirty="0"/>
              <a:t>BUSINESS QUESTION?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51734A-A457-47A6-B8E9-70124D18F48B}"/>
              </a:ext>
            </a:extLst>
          </p:cNvPr>
          <p:cNvSpPr txBox="1">
            <a:spLocks/>
          </p:cNvSpPr>
          <p:nvPr/>
        </p:nvSpPr>
        <p:spPr>
          <a:xfrm>
            <a:off x="1044222" y="2163943"/>
            <a:ext cx="10053128" cy="2609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47663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HOW CAN WE PREDICT CUSTOMER CHURN TO </a:t>
            </a:r>
            <a:r>
              <a:rPr lang="en-US" sz="36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IMPROVE CUSTOMER RETENTION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A933-C895-4403-B5E8-B291CD5E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44" y="4271526"/>
            <a:ext cx="7473696" cy="19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F8AF5-24CF-456B-9084-2B7C7A34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F975D-B87B-4507-843D-EE68D80B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B395FE-5997-487E-982A-CC95167536DD}"/>
              </a:ext>
            </a:extLst>
          </p:cNvPr>
          <p:cNvSpPr txBox="1">
            <a:spLocks/>
          </p:cNvSpPr>
          <p:nvPr/>
        </p:nvSpPr>
        <p:spPr>
          <a:xfrm>
            <a:off x="964462" y="4279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QUESTION?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147EF3-AD45-4605-890F-91E1E105AAC9}"/>
              </a:ext>
            </a:extLst>
          </p:cNvPr>
          <p:cNvSpPr txBox="1">
            <a:spLocks/>
          </p:cNvSpPr>
          <p:nvPr/>
        </p:nvSpPr>
        <p:spPr>
          <a:xfrm>
            <a:off x="964462" y="2668055"/>
            <a:ext cx="10103556" cy="1192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347663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WHAT MODEL CAN WE CREATE &amp; USE TO EFFECTIVELY </a:t>
            </a:r>
            <a:r>
              <a:rPr lang="en-US" sz="36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PREDICT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 CUSTOMER CHURN?</a:t>
            </a:r>
          </a:p>
        </p:txBody>
      </p:sp>
    </p:spTree>
    <p:extLst>
      <p:ext uri="{BB962C8B-B14F-4D97-AF65-F5344CB8AC3E}">
        <p14:creationId xmlns:p14="http://schemas.microsoft.com/office/powerpoint/2010/main" val="42291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BFC4C-B9C0-4482-BE81-4BA837B1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" y="3781782"/>
            <a:ext cx="12191983" cy="57919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CF828-C609-4A7B-911A-1D8A86839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8800" y="3491231"/>
            <a:ext cx="630400" cy="63039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E1B0F-36A0-4432-A152-B3A6B1E48C6F}"/>
              </a:ext>
            </a:extLst>
          </p:cNvPr>
          <p:cNvSpPr txBox="1"/>
          <p:nvPr/>
        </p:nvSpPr>
        <p:spPr>
          <a:xfrm>
            <a:off x="9724465" y="510542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Model Selection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&amp;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9FCAA-6023-404A-ADE8-F4344FB0F276}"/>
              </a:ext>
            </a:extLst>
          </p:cNvPr>
          <p:cNvSpPr txBox="1"/>
          <p:nvPr/>
        </p:nvSpPr>
        <p:spPr>
          <a:xfrm>
            <a:off x="3692879" y="1906686"/>
            <a:ext cx="24461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Data Pre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D16E39-1280-4F75-9CB0-0761D0E51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8800" y="2311400"/>
            <a:ext cx="0" cy="1460759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C59CA2-4D3E-4F30-96D6-98ABE5416035}"/>
              </a:ext>
            </a:extLst>
          </p:cNvPr>
          <p:cNvSpPr txBox="1"/>
          <p:nvPr/>
        </p:nvSpPr>
        <p:spPr>
          <a:xfrm>
            <a:off x="279778" y="1896117"/>
            <a:ext cx="20310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Data Acquisition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9F16B9-49C6-44C7-8F26-B8763A55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02009" y="3769708"/>
            <a:ext cx="10923" cy="1170764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66E267-5FE7-4BFF-B63A-477FBE6EA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56249" y="2311400"/>
            <a:ext cx="0" cy="1513664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92909C-AF45-447A-AFEF-D1D66F60ED84}"/>
              </a:ext>
            </a:extLst>
          </p:cNvPr>
          <p:cNvSpPr txBox="1"/>
          <p:nvPr/>
        </p:nvSpPr>
        <p:spPr>
          <a:xfrm>
            <a:off x="1855022" y="5105421"/>
            <a:ext cx="21271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Exploratory Data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5669C9-0766-4C8C-B50E-773DE805E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30691" y="3500427"/>
            <a:ext cx="630400" cy="6303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F8A178D-FC3E-4476-9EEE-734FE86998B1}"/>
              </a:ext>
            </a:extLst>
          </p:cNvPr>
          <p:cNvSpPr/>
          <p:nvPr/>
        </p:nvSpPr>
        <p:spPr>
          <a:xfrm>
            <a:off x="2075853" y="3670811"/>
            <a:ext cx="328473" cy="2219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70F5A5-597B-46C5-8202-A6466BA83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25335" y="3456960"/>
            <a:ext cx="630400" cy="63039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3153177-92C9-482D-9710-9744E0BF1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99777" y="3440312"/>
            <a:ext cx="630400" cy="6303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5E63D91-B605-47E5-A3E6-0902267CF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02009" y="3480604"/>
            <a:ext cx="630400" cy="6303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AC59CE-6BA5-426C-8324-84920B5C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56249" y="3483414"/>
            <a:ext cx="630400" cy="63039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14D895E-A28C-49AC-AB94-D0CB8CF8FFB4}"/>
              </a:ext>
            </a:extLst>
          </p:cNvPr>
          <p:cNvSpPr/>
          <p:nvPr/>
        </p:nvSpPr>
        <p:spPr>
          <a:xfrm>
            <a:off x="4049900" y="3684832"/>
            <a:ext cx="328473" cy="2219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0E51305-8F87-4A81-810C-55333D8E86F9}"/>
              </a:ext>
            </a:extLst>
          </p:cNvPr>
          <p:cNvSpPr/>
          <p:nvPr/>
        </p:nvSpPr>
        <p:spPr>
          <a:xfrm>
            <a:off x="5943223" y="3685092"/>
            <a:ext cx="328473" cy="2219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E978E17-5ECC-4ADD-9936-9F5C89B0F938}"/>
              </a:ext>
            </a:extLst>
          </p:cNvPr>
          <p:cNvSpPr/>
          <p:nvPr/>
        </p:nvSpPr>
        <p:spPr>
          <a:xfrm>
            <a:off x="7778976" y="3684832"/>
            <a:ext cx="328473" cy="2219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FD8FC94-78BB-473A-B15A-8F84ADB2E534}"/>
              </a:ext>
            </a:extLst>
          </p:cNvPr>
          <p:cNvSpPr/>
          <p:nvPr/>
        </p:nvSpPr>
        <p:spPr>
          <a:xfrm>
            <a:off x="9573620" y="3704655"/>
            <a:ext cx="328473" cy="2219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 descr="This is an icon of a trophy.">
            <a:extLst>
              <a:ext uri="{FF2B5EF4-FFF2-40B4-BE49-F238E27FC236}">
                <a16:creationId xmlns:a16="http://schemas.microsoft.com/office/drawing/2014/main" id="{4344B0EC-0403-41EE-BB22-FCA5057EDB49}"/>
              </a:ext>
            </a:extLst>
          </p:cNvPr>
          <p:cNvGrpSpPr/>
          <p:nvPr/>
        </p:nvGrpSpPr>
        <p:grpSpPr>
          <a:xfrm>
            <a:off x="10541626" y="3582100"/>
            <a:ext cx="347283" cy="324674"/>
            <a:chOff x="-1892703" y="1944681"/>
            <a:chExt cx="3284538" cy="3811588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ED75EE1-F4BF-4C83-8970-E6EC41522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9A630746-E579-4F7D-B5C5-716EFB2CD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3601B7-5D50-4B6B-B09E-DD2B50077B83}"/>
              </a:ext>
            </a:extLst>
          </p:cNvPr>
          <p:cNvSpPr txBox="1"/>
          <p:nvPr/>
        </p:nvSpPr>
        <p:spPr>
          <a:xfrm>
            <a:off x="5789897" y="5259309"/>
            <a:ext cx="25343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Data Transformation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028BF8-5674-4446-832B-657EAF5BCDAF}"/>
              </a:ext>
            </a:extLst>
          </p:cNvPr>
          <p:cNvSpPr txBox="1"/>
          <p:nvPr/>
        </p:nvSpPr>
        <p:spPr>
          <a:xfrm>
            <a:off x="7954203" y="1896117"/>
            <a:ext cx="18723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Model Building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0797E5B-9911-44D9-B50C-057D9F4C6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35540" y="3769708"/>
            <a:ext cx="0" cy="1170764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7C3913-4581-4230-8C67-0A0C1DC19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25335" y="2400300"/>
            <a:ext cx="0" cy="1344137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930996-069E-4FB7-90C5-1BE0364C4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99777" y="3714755"/>
            <a:ext cx="0" cy="1225717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1525119-89C3-4D5C-9836-7D5DD1E261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065" y="3593146"/>
            <a:ext cx="405311" cy="405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EEF9F0-9A4B-429B-B16E-92E409C79D1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0051" y="3608968"/>
            <a:ext cx="451241" cy="4512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4A0902A-1F52-4D7C-9A5C-204769BB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4780" y="3626183"/>
            <a:ext cx="350367" cy="35036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F65D7D-9BC8-4B2C-BDD6-45EEF4806B7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0845" y="3562715"/>
            <a:ext cx="389586" cy="38958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ADD8B46-4B25-42F5-9EF2-7CC7882C2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808" y="3616658"/>
            <a:ext cx="361184" cy="3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0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A848C55-5DDC-4254-A5EB-5CC4459B2A45}"/>
              </a:ext>
            </a:extLst>
          </p:cNvPr>
          <p:cNvSpPr/>
          <p:nvPr/>
        </p:nvSpPr>
        <p:spPr>
          <a:xfrm>
            <a:off x="0" y="1270000"/>
            <a:ext cx="12192000" cy="470326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ED13BF-1F92-44B6-B6A2-2BCA54E42CD6}"/>
              </a:ext>
            </a:extLst>
          </p:cNvPr>
          <p:cNvSpPr/>
          <p:nvPr/>
        </p:nvSpPr>
        <p:spPr>
          <a:xfrm>
            <a:off x="748285" y="2174432"/>
            <a:ext cx="3317865" cy="3541397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FEB1E1-D2BC-434C-8A00-2A616BA4E55E}"/>
              </a:ext>
            </a:extLst>
          </p:cNvPr>
          <p:cNvSpPr/>
          <p:nvPr/>
        </p:nvSpPr>
        <p:spPr>
          <a:xfrm>
            <a:off x="4440976" y="2183712"/>
            <a:ext cx="3317865" cy="3543990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78" y="165681"/>
            <a:ext cx="10515600" cy="1325563"/>
          </a:xfrm>
        </p:spPr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9C212-5DBB-4D50-B073-2C6F166DB04A}"/>
              </a:ext>
            </a:extLst>
          </p:cNvPr>
          <p:cNvSpPr txBox="1"/>
          <p:nvPr/>
        </p:nvSpPr>
        <p:spPr>
          <a:xfrm>
            <a:off x="1676400" y="1581551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20 Features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275AFC-67CE-44DB-8A1D-33B9B26D2586}"/>
              </a:ext>
            </a:extLst>
          </p:cNvPr>
          <p:cNvSpPr txBox="1"/>
          <p:nvPr/>
        </p:nvSpPr>
        <p:spPr>
          <a:xfrm>
            <a:off x="5308600" y="1581551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7,043 Observation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90BF15-409B-4D59-A9E6-DB0464756FB9}"/>
              </a:ext>
            </a:extLst>
          </p:cNvPr>
          <p:cNvSpPr txBox="1"/>
          <p:nvPr/>
        </p:nvSpPr>
        <p:spPr>
          <a:xfrm>
            <a:off x="8687755" y="1581551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IBM – Cognos Analytics</a:t>
            </a:r>
          </a:p>
        </p:txBody>
      </p:sp>
      <p:pic>
        <p:nvPicPr>
          <p:cNvPr id="2050" name="Picture 2" descr="Global search free icon">
            <a:extLst>
              <a:ext uri="{FF2B5EF4-FFF2-40B4-BE49-F238E27FC236}">
                <a16:creationId xmlns:a16="http://schemas.microsoft.com/office/drawing/2014/main" id="{23E65423-B769-4CC8-BDBD-98474A66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301" y="1619061"/>
            <a:ext cx="294313" cy="2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691B09A-F9BD-4779-B805-F1E5AEDC02F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5264" y="1651354"/>
            <a:ext cx="229727" cy="229727"/>
          </a:xfrm>
          <a:prstGeom prst="rect">
            <a:avLst/>
          </a:prstGeom>
        </p:spPr>
      </p:pic>
      <p:pic>
        <p:nvPicPr>
          <p:cNvPr id="2055" name="Picture 2054">
            <a:extLst>
              <a:ext uri="{FF2B5EF4-FFF2-40B4-BE49-F238E27FC236}">
                <a16:creationId xmlns:a16="http://schemas.microsoft.com/office/drawing/2014/main" id="{F8960A1C-E448-4515-B5BA-8D6911EA884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2145" y="1563017"/>
            <a:ext cx="406400" cy="406400"/>
          </a:xfrm>
          <a:prstGeom prst="rect">
            <a:avLst/>
          </a:prstGeom>
        </p:spPr>
      </p:pic>
      <p:graphicFrame>
        <p:nvGraphicFramePr>
          <p:cNvPr id="55" name="Table 11">
            <a:extLst>
              <a:ext uri="{FF2B5EF4-FFF2-40B4-BE49-F238E27FC236}">
                <a16:creationId xmlns:a16="http://schemas.microsoft.com/office/drawing/2014/main" id="{4ED0F379-66EB-4D54-B661-698074CF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12099"/>
              </p:ext>
            </p:extLst>
          </p:nvPr>
        </p:nvGraphicFramePr>
        <p:xfrm>
          <a:off x="720444" y="2178956"/>
          <a:ext cx="3317864" cy="3509770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1092944">
                  <a:extLst>
                    <a:ext uri="{9D8B030D-6E8A-4147-A177-3AD203B41FA5}">
                      <a16:colId xmlns:a16="http://schemas.microsoft.com/office/drawing/2014/main" val="3592619879"/>
                    </a:ext>
                  </a:extLst>
                </a:gridCol>
                <a:gridCol w="2224920">
                  <a:extLst>
                    <a:ext uri="{9D8B030D-6E8A-4147-A177-3AD203B41FA5}">
                      <a16:colId xmlns:a16="http://schemas.microsoft.com/office/drawing/2014/main" val="671554472"/>
                    </a:ext>
                  </a:extLst>
                </a:gridCol>
              </a:tblGrid>
              <a:tr h="70195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Demographic</a:t>
                      </a:r>
                      <a:endParaRPr lang="en-GB" sz="2000" b="1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ID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1364487"/>
                  </a:ext>
                </a:extLst>
              </a:tr>
              <a:tr h="701954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Phone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5364562"/>
                  </a:ext>
                </a:extLst>
              </a:tr>
              <a:tr h="701954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Multiple Lines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Senior Citizen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907041"/>
                  </a:ext>
                </a:extLst>
              </a:tr>
              <a:tr h="701954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Internet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Partner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902881"/>
                  </a:ext>
                </a:extLst>
              </a:tr>
              <a:tr h="701954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Security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Dependent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5851592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8C7207B0-5D65-481C-8FED-36B994DCC27A}"/>
              </a:ext>
            </a:extLst>
          </p:cNvPr>
          <p:cNvSpPr/>
          <p:nvPr/>
        </p:nvSpPr>
        <p:spPr>
          <a:xfrm>
            <a:off x="8171767" y="2174432"/>
            <a:ext cx="3337889" cy="3561822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graphicFrame>
        <p:nvGraphicFramePr>
          <p:cNvPr id="57" name="Table 11">
            <a:extLst>
              <a:ext uri="{FF2B5EF4-FFF2-40B4-BE49-F238E27FC236}">
                <a16:creationId xmlns:a16="http://schemas.microsoft.com/office/drawing/2014/main" id="{8D83B059-834A-4CB8-BEDC-A8849DBF0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64777"/>
              </p:ext>
            </p:extLst>
          </p:nvPr>
        </p:nvGraphicFramePr>
        <p:xfrm>
          <a:off x="8163950" y="2170142"/>
          <a:ext cx="3317864" cy="3561822"/>
        </p:xfrm>
        <a:graphic>
          <a:graphicData uri="http://schemas.openxmlformats.org/drawingml/2006/table">
            <a:tbl>
              <a:tblPr bandRow="1">
                <a:tableStyleId>{46F890A9-2807-4EBB-B81D-B2AA78EC7F39}</a:tableStyleId>
              </a:tblPr>
              <a:tblGrid>
                <a:gridCol w="1092944">
                  <a:extLst>
                    <a:ext uri="{9D8B030D-6E8A-4147-A177-3AD203B41FA5}">
                      <a16:colId xmlns:a16="http://schemas.microsoft.com/office/drawing/2014/main" val="3592619879"/>
                    </a:ext>
                  </a:extLst>
                </a:gridCol>
                <a:gridCol w="2224920">
                  <a:extLst>
                    <a:ext uri="{9D8B030D-6E8A-4147-A177-3AD203B41FA5}">
                      <a16:colId xmlns:a16="http://schemas.microsoft.com/office/drawing/2014/main" val="671554472"/>
                    </a:ext>
                  </a:extLst>
                </a:gridCol>
              </a:tblGrid>
              <a:tr h="39575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Managed Services</a:t>
                      </a:r>
                      <a:endParaRPr lang="en-GB" sz="20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Phone Service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1364487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Phone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Multiple Lines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5364562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Multiple Lines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Internet Service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907041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Internet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Security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902881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Backup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16188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Device Protection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3713080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Tech Support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3525533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Security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Streaming TV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5851592"/>
                  </a:ext>
                </a:extLst>
              </a:tr>
              <a:tr h="395758">
                <a:tc vMerge="1"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Streaming Movies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390705"/>
                  </a:ext>
                </a:extLst>
              </a:tr>
            </a:tbl>
          </a:graphicData>
        </a:graphic>
      </p:graphicFrame>
      <p:graphicFrame>
        <p:nvGraphicFramePr>
          <p:cNvPr id="56" name="Table 11">
            <a:extLst>
              <a:ext uri="{FF2B5EF4-FFF2-40B4-BE49-F238E27FC236}">
                <a16:creationId xmlns:a16="http://schemas.microsoft.com/office/drawing/2014/main" id="{0DB7F822-CE15-4166-92FC-45E53F1B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16960"/>
              </p:ext>
            </p:extLst>
          </p:nvPr>
        </p:nvGraphicFramePr>
        <p:xfrm>
          <a:off x="4413134" y="2165178"/>
          <a:ext cx="3317864" cy="3525456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092944">
                  <a:extLst>
                    <a:ext uri="{9D8B030D-6E8A-4147-A177-3AD203B41FA5}">
                      <a16:colId xmlns:a16="http://schemas.microsoft.com/office/drawing/2014/main" val="3592619879"/>
                    </a:ext>
                  </a:extLst>
                </a:gridCol>
                <a:gridCol w="2224920">
                  <a:extLst>
                    <a:ext uri="{9D8B030D-6E8A-4147-A177-3AD203B41FA5}">
                      <a16:colId xmlns:a16="http://schemas.microsoft.com/office/drawing/2014/main" val="671554472"/>
                    </a:ext>
                  </a:extLst>
                </a:gridCol>
              </a:tblGrid>
              <a:tr h="58757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Account Information</a:t>
                      </a:r>
                      <a:endParaRPr lang="en-GB" sz="20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Tenure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1364487"/>
                  </a:ext>
                </a:extLst>
              </a:tr>
              <a:tr h="587576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Phone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Contract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5364562"/>
                  </a:ext>
                </a:extLst>
              </a:tr>
              <a:tr h="587576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Multiple Lines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Paperless Billing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5907041"/>
                  </a:ext>
                </a:extLst>
              </a:tr>
              <a:tr h="587576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Internet Service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Payment Method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1902881"/>
                  </a:ext>
                </a:extLst>
              </a:tr>
              <a:tr h="587576"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Security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Monthly Charges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5851592"/>
                  </a:ext>
                </a:extLst>
              </a:tr>
              <a:tr h="587576">
                <a:tc vMerge="1"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Charges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39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42817-367E-4CDA-9E87-839A6EA6699B}"/>
              </a:ext>
            </a:extLst>
          </p:cNvPr>
          <p:cNvSpPr/>
          <p:nvPr/>
        </p:nvSpPr>
        <p:spPr>
          <a:xfrm>
            <a:off x="0" y="1395635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D0F2F44-25C1-4C62-82DB-BE2D6BF69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563737"/>
              </p:ext>
            </p:extLst>
          </p:nvPr>
        </p:nvGraphicFramePr>
        <p:xfrm>
          <a:off x="2828" y="4705567"/>
          <a:ext cx="2864928" cy="1087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DD58EE0-0186-4A35-870C-2183049AD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347454"/>
              </p:ext>
            </p:extLst>
          </p:nvPr>
        </p:nvGraphicFramePr>
        <p:xfrm>
          <a:off x="3039934" y="4705567"/>
          <a:ext cx="2864928" cy="1087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0858DFC-2C74-49AC-828F-66FACD647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158268"/>
              </p:ext>
            </p:extLst>
          </p:nvPr>
        </p:nvGraphicFramePr>
        <p:xfrm>
          <a:off x="9266545" y="4705567"/>
          <a:ext cx="2864928" cy="1087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7F69FA9-1F34-4BF0-9306-99BAA43AB0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497286"/>
              </p:ext>
            </p:extLst>
          </p:nvPr>
        </p:nvGraphicFramePr>
        <p:xfrm>
          <a:off x="6178640" y="4705567"/>
          <a:ext cx="2864928" cy="1087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283121C-B5B0-4B34-B295-7BDB4D84CA72}"/>
              </a:ext>
            </a:extLst>
          </p:cNvPr>
          <p:cNvSpPr txBox="1">
            <a:spLocks/>
          </p:cNvSpPr>
          <p:nvPr/>
        </p:nvSpPr>
        <p:spPr>
          <a:xfrm>
            <a:off x="460700" y="3784600"/>
            <a:ext cx="2741500" cy="608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DEMOGRAPHICS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9F3CB47-6374-47AA-9CF9-2BC105FC39AE}"/>
              </a:ext>
            </a:extLst>
          </p:cNvPr>
          <p:cNvSpPr txBox="1">
            <a:spLocks/>
          </p:cNvSpPr>
          <p:nvPr/>
        </p:nvSpPr>
        <p:spPr>
          <a:xfrm>
            <a:off x="457872" y="1758049"/>
            <a:ext cx="2741500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CHURN RATE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47576AF-B102-43C9-B7A5-18EC6A47EC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802572"/>
              </p:ext>
            </p:extLst>
          </p:nvPr>
        </p:nvGraphicFramePr>
        <p:xfrm>
          <a:off x="428793" y="2072432"/>
          <a:ext cx="7254707" cy="1704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87930B3-53DB-49F2-92BF-1B5452DFA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241622"/>
              </p:ext>
            </p:extLst>
          </p:nvPr>
        </p:nvGraphicFramePr>
        <p:xfrm>
          <a:off x="7452766" y="1871839"/>
          <a:ext cx="3246243" cy="1961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C8FD89E-9E69-430A-8114-1492ACF6AB5C}"/>
              </a:ext>
            </a:extLst>
          </p:cNvPr>
          <p:cNvSpPr txBox="1">
            <a:spLocks/>
          </p:cNvSpPr>
          <p:nvPr/>
        </p:nvSpPr>
        <p:spPr>
          <a:xfrm>
            <a:off x="430461" y="4434960"/>
            <a:ext cx="106612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984DF2E-B3C9-47F6-9430-A32CBA9E74B1}"/>
              </a:ext>
            </a:extLst>
          </p:cNvPr>
          <p:cNvSpPr txBox="1">
            <a:spLocks/>
          </p:cNvSpPr>
          <p:nvPr/>
        </p:nvSpPr>
        <p:spPr>
          <a:xfrm>
            <a:off x="3401706" y="4434960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Partner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69AA405-2F5A-4125-87B7-C1F9D84E9B0E}"/>
              </a:ext>
            </a:extLst>
          </p:cNvPr>
          <p:cNvSpPr txBox="1">
            <a:spLocks/>
          </p:cNvSpPr>
          <p:nvPr/>
        </p:nvSpPr>
        <p:spPr>
          <a:xfrm>
            <a:off x="6444356" y="4434960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Dependents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118C9BD-AEB6-4BA0-BD1E-B2C5C2363365}"/>
              </a:ext>
            </a:extLst>
          </p:cNvPr>
          <p:cNvSpPr txBox="1">
            <a:spLocks/>
          </p:cNvSpPr>
          <p:nvPr/>
        </p:nvSpPr>
        <p:spPr>
          <a:xfrm>
            <a:off x="9563930" y="4434960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Senior Citizen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35C40-5874-453B-B38A-8CA8818120B1}"/>
              </a:ext>
            </a:extLst>
          </p:cNvPr>
          <p:cNvSpPr txBox="1"/>
          <p:nvPr/>
        </p:nvSpPr>
        <p:spPr>
          <a:xfrm>
            <a:off x="428793" y="3347976"/>
            <a:ext cx="412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AE10"/>
                </a:solidFill>
              </a:rPr>
              <a:t>YELLOW</a:t>
            </a:r>
            <a:r>
              <a:rPr lang="en-AU" sz="1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1200" b="1" dirty="0">
                <a:solidFill>
                  <a:schemeClr val="bg1"/>
                </a:solidFill>
              </a:rPr>
              <a:t>Represents Customer Churn Rates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CF467-67CA-47BC-BE9D-3A3BFCA63783}"/>
              </a:ext>
            </a:extLst>
          </p:cNvPr>
          <p:cNvSpPr txBox="1"/>
          <p:nvPr/>
        </p:nvSpPr>
        <p:spPr>
          <a:xfrm>
            <a:off x="8643463" y="2590970"/>
            <a:ext cx="93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tx2">
                    <a:lumMod val="75000"/>
                  </a:schemeClr>
                </a:solidFill>
              </a:rPr>
              <a:t>26%</a:t>
            </a:r>
            <a:endParaRPr lang="en-GB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177A3-58DA-4C1F-8053-FB9229D405AB}"/>
              </a:ext>
            </a:extLst>
          </p:cNvPr>
          <p:cNvSpPr txBox="1"/>
          <p:nvPr/>
        </p:nvSpPr>
        <p:spPr>
          <a:xfrm>
            <a:off x="10127002" y="2105561"/>
            <a:ext cx="2004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26% customers have cancelled their telecom services.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Telco Customer Churn | Sep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42817-367E-4CDA-9E87-839A6EA6699B}"/>
              </a:ext>
            </a:extLst>
          </p:cNvPr>
          <p:cNvSpPr/>
          <p:nvPr/>
        </p:nvSpPr>
        <p:spPr>
          <a:xfrm>
            <a:off x="0" y="1431307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9F3CB47-6374-47AA-9CF9-2BC105FC39AE}"/>
              </a:ext>
            </a:extLst>
          </p:cNvPr>
          <p:cNvSpPr txBox="1">
            <a:spLocks/>
          </p:cNvSpPr>
          <p:nvPr/>
        </p:nvSpPr>
        <p:spPr>
          <a:xfrm>
            <a:off x="457872" y="1681849"/>
            <a:ext cx="9369034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ACCOUNT INFORMATION vs CHURN RATE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45DB5EB-7382-4DDD-B75D-88D845353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041223"/>
              </p:ext>
            </p:extLst>
          </p:nvPr>
        </p:nvGraphicFramePr>
        <p:xfrm>
          <a:off x="487507" y="2474123"/>
          <a:ext cx="2894672" cy="2776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1982C5F-2FF3-4282-9C67-B55890462F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557470"/>
              </p:ext>
            </p:extLst>
          </p:nvPr>
        </p:nvGraphicFramePr>
        <p:xfrm>
          <a:off x="6062743" y="2512223"/>
          <a:ext cx="3686257" cy="3036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5728609-A45C-483D-9067-8EA6931B2D0C}"/>
              </a:ext>
            </a:extLst>
          </p:cNvPr>
          <p:cNvSpPr txBox="1">
            <a:spLocks/>
          </p:cNvSpPr>
          <p:nvPr/>
        </p:nvSpPr>
        <p:spPr>
          <a:xfrm>
            <a:off x="559473" y="2251843"/>
            <a:ext cx="106612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Contract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5FA6E1E-5FA7-44EE-BA42-62EF96F0FC47}"/>
              </a:ext>
            </a:extLst>
          </p:cNvPr>
          <p:cNvSpPr txBox="1">
            <a:spLocks/>
          </p:cNvSpPr>
          <p:nvPr/>
        </p:nvSpPr>
        <p:spPr>
          <a:xfrm>
            <a:off x="6224510" y="2251843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Payment Method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150D1C-6C22-4482-A5D5-4A969BC79BA6}"/>
              </a:ext>
            </a:extLst>
          </p:cNvPr>
          <p:cNvSpPr txBox="1"/>
          <p:nvPr/>
        </p:nvSpPr>
        <p:spPr>
          <a:xfrm>
            <a:off x="52081" y="5548508"/>
            <a:ext cx="412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AE10"/>
                </a:solidFill>
              </a:rPr>
              <a:t>YELLOW</a:t>
            </a:r>
            <a:r>
              <a:rPr lang="en-AU" sz="1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1200" b="1" dirty="0">
                <a:solidFill>
                  <a:schemeClr val="bg1"/>
                </a:solidFill>
              </a:rPr>
              <a:t>Represents Customer Churn Rates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35F9B-D728-46D5-BD43-15E915B5A049}"/>
              </a:ext>
            </a:extLst>
          </p:cNvPr>
          <p:cNvSpPr txBox="1"/>
          <p:nvPr/>
        </p:nvSpPr>
        <p:spPr>
          <a:xfrm>
            <a:off x="3718382" y="3244125"/>
            <a:ext cx="2004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‘Month-to-month contract’ has higher churn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D62CD-34B1-4B45-A6E5-944C9B94F7BF}"/>
              </a:ext>
            </a:extLst>
          </p:cNvPr>
          <p:cNvSpPr txBox="1"/>
          <p:nvPr/>
        </p:nvSpPr>
        <p:spPr>
          <a:xfrm>
            <a:off x="9878291" y="3354490"/>
            <a:ext cx="2168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‘Electronic cheque’ has higher 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</a:rPr>
              <a:t>churn rate</a:t>
            </a:r>
          </a:p>
        </p:txBody>
      </p:sp>
    </p:spTree>
    <p:extLst>
      <p:ext uri="{BB962C8B-B14F-4D97-AF65-F5344CB8AC3E}">
        <p14:creationId xmlns:p14="http://schemas.microsoft.com/office/powerpoint/2010/main" val="412011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1FB5E3-A88B-46A3-9E26-33AAD756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BA3C6-E4B1-4260-86AB-D809FC02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i="0"/>
              <a:t>Telco Customer Churn | Sep 2021</a:t>
            </a:r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63D4-4061-403F-AC70-3B1EC0E6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i="0" smtClean="0"/>
              <a:t>9</a:t>
            </a:fld>
            <a:endParaRPr lang="en-US" i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42817-367E-4CDA-9E87-839A6EA6699B}"/>
              </a:ext>
            </a:extLst>
          </p:cNvPr>
          <p:cNvSpPr/>
          <p:nvPr/>
        </p:nvSpPr>
        <p:spPr>
          <a:xfrm>
            <a:off x="0" y="1431307"/>
            <a:ext cx="12192000" cy="43942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9F3CB47-6374-47AA-9CF9-2BC105FC39AE}"/>
              </a:ext>
            </a:extLst>
          </p:cNvPr>
          <p:cNvSpPr txBox="1">
            <a:spLocks/>
          </p:cNvSpPr>
          <p:nvPr/>
        </p:nvSpPr>
        <p:spPr>
          <a:xfrm>
            <a:off x="457872" y="1681849"/>
            <a:ext cx="7657428" cy="6085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ACCOUNT INFORMATION vs CHURN RATE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5728609-A45C-483D-9067-8EA6931B2D0C}"/>
              </a:ext>
            </a:extLst>
          </p:cNvPr>
          <p:cNvSpPr txBox="1">
            <a:spLocks/>
          </p:cNvSpPr>
          <p:nvPr/>
        </p:nvSpPr>
        <p:spPr>
          <a:xfrm>
            <a:off x="540801" y="2250598"/>
            <a:ext cx="5247409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Tenure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(Number of months customer has been with the company)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5FA6E1E-5FA7-44EE-BA42-62EF96F0FC47}"/>
              </a:ext>
            </a:extLst>
          </p:cNvPr>
          <p:cNvSpPr txBox="1">
            <a:spLocks/>
          </p:cNvSpPr>
          <p:nvPr/>
        </p:nvSpPr>
        <p:spPr>
          <a:xfrm>
            <a:off x="6034252" y="2272632"/>
            <a:ext cx="1789458" cy="3365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Monthly Charges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61E93CE-A539-453E-AE5D-49E3E7E36A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627520"/>
              </p:ext>
            </p:extLst>
          </p:nvPr>
        </p:nvGraphicFramePr>
        <p:xfrm>
          <a:off x="242409" y="2609213"/>
          <a:ext cx="5578852" cy="195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2F0DDF3-E920-49FB-BB6E-EA27CC5B9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025413"/>
              </p:ext>
            </p:extLst>
          </p:nvPr>
        </p:nvGraphicFramePr>
        <p:xfrm>
          <a:off x="5821261" y="2609212"/>
          <a:ext cx="6164731" cy="2267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3F119AC-03B0-4D5C-A987-421104020CCD}"/>
              </a:ext>
            </a:extLst>
          </p:cNvPr>
          <p:cNvSpPr txBox="1"/>
          <p:nvPr/>
        </p:nvSpPr>
        <p:spPr>
          <a:xfrm>
            <a:off x="52081" y="5548508"/>
            <a:ext cx="412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FFAE10"/>
                </a:solidFill>
              </a:rPr>
              <a:t>YELLOW</a:t>
            </a:r>
            <a:r>
              <a:rPr lang="en-AU" sz="1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1200" b="1" dirty="0">
                <a:solidFill>
                  <a:schemeClr val="bg1"/>
                </a:solidFill>
              </a:rPr>
              <a:t>Represents Customer Churn Rates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11A29-D28F-4CBC-BC63-729AB1EA5429}"/>
              </a:ext>
            </a:extLst>
          </p:cNvPr>
          <p:cNvSpPr txBox="1"/>
          <p:nvPr/>
        </p:nvSpPr>
        <p:spPr>
          <a:xfrm>
            <a:off x="752164" y="4774392"/>
            <a:ext cx="460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Tenure Increment = Churn Rate Reduction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9CD52-50C4-45B8-9AA4-B902BCA316A3}"/>
              </a:ext>
            </a:extLst>
          </p:cNvPr>
          <p:cNvSpPr txBox="1"/>
          <p:nvPr/>
        </p:nvSpPr>
        <p:spPr>
          <a:xfrm>
            <a:off x="6547579" y="4950938"/>
            <a:ext cx="5045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Higher Monthly Charges = Higher Churn Rate</a:t>
            </a:r>
          </a:p>
        </p:txBody>
      </p:sp>
    </p:spTree>
    <p:extLst>
      <p:ext uri="{BB962C8B-B14F-4D97-AF65-F5344CB8AC3E}">
        <p14:creationId xmlns:p14="http://schemas.microsoft.com/office/powerpoint/2010/main" val="424741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9098</TotalTime>
  <Words>1080</Words>
  <Application>Microsoft Office PowerPoint</Application>
  <PresentationFormat>Widescreen</PresentationFormat>
  <Paragraphs>401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Speak Pro</vt:lpstr>
      <vt:lpstr>Calibri</vt:lpstr>
      <vt:lpstr>Adobe Heiti Std R</vt:lpstr>
      <vt:lpstr>Segoe UI Light</vt:lpstr>
      <vt:lpstr>Arial</vt:lpstr>
      <vt:lpstr>Avenir Next LT Pro</vt:lpstr>
      <vt:lpstr>Wingdings</vt:lpstr>
      <vt:lpstr>Office Theme</vt:lpstr>
      <vt:lpstr>Slide 1</vt:lpstr>
      <vt:lpstr>CUSTOMER  CHURN</vt:lpstr>
      <vt:lpstr>BUSINESS QUESTION?</vt:lpstr>
      <vt:lpstr>PowerPoint Presentation</vt:lpstr>
      <vt:lpstr>PROJECT PIPELINE</vt:lpstr>
      <vt:lpstr>DATA OVERVIEW</vt:lpstr>
      <vt:lpstr>EXPLORATORY DATA ANALYSIS</vt:lpstr>
      <vt:lpstr>EXPLORATORY DATA ANALYSIS</vt:lpstr>
      <vt:lpstr>EXPLORATORY DATA ANALYSIS</vt:lpstr>
      <vt:lpstr>EXPLORATORY DATA ANALYSIS</vt:lpstr>
      <vt:lpstr>DATA PRE-PROCESSING &amp; TRANFORMATION</vt:lpstr>
      <vt:lpstr>DATA TRANSFORMATION</vt:lpstr>
      <vt:lpstr>MODEL SELECTION &amp; EVALUATION</vt:lpstr>
      <vt:lpstr>RESULTS </vt:lpstr>
      <vt:lpstr>RESULTS</vt:lpstr>
      <vt:lpstr>RESULTS</vt:lpstr>
      <vt:lpstr>PowerPoint Presentation</vt:lpstr>
      <vt:lpstr>SUMMARY</vt:lpstr>
      <vt:lpstr>NEXT STEPS?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Wayne Chong</dc:creator>
  <cp:lastModifiedBy>Wayne Chong</cp:lastModifiedBy>
  <cp:revision>46</cp:revision>
  <dcterms:created xsi:type="dcterms:W3CDTF">2021-09-01T06:16:57Z</dcterms:created>
  <dcterms:modified xsi:type="dcterms:W3CDTF">2021-11-09T23:45:49Z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